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508" r:id="rId1"/>
  </p:sldMasterIdLst>
  <p:sldIdLst>
    <p:sldId id="256" r:id="rId2"/>
    <p:sldId id="284" r:id="rId3"/>
    <p:sldId id="283" r:id="rId4"/>
    <p:sldId id="282" r:id="rId5"/>
    <p:sldId id="281" r:id="rId6"/>
    <p:sldId id="286" r:id="rId7"/>
    <p:sldId id="279" r:id="rId8"/>
    <p:sldId id="278" r:id="rId9"/>
    <p:sldId id="287" r:id="rId10"/>
    <p:sldId id="285" r:id="rId11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32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41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243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62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1091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295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8768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942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8127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478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976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24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31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90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620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654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2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27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76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9" r:id="rId1"/>
    <p:sldLayoutId id="2147484510" r:id="rId2"/>
    <p:sldLayoutId id="2147484511" r:id="rId3"/>
    <p:sldLayoutId id="2147484512" r:id="rId4"/>
    <p:sldLayoutId id="2147484513" r:id="rId5"/>
    <p:sldLayoutId id="2147484514" r:id="rId6"/>
    <p:sldLayoutId id="2147484515" r:id="rId7"/>
    <p:sldLayoutId id="2147484516" r:id="rId8"/>
    <p:sldLayoutId id="2147484517" r:id="rId9"/>
    <p:sldLayoutId id="2147484518" r:id="rId10"/>
    <p:sldLayoutId id="2147484519" r:id="rId11"/>
    <p:sldLayoutId id="2147484520" r:id="rId12"/>
    <p:sldLayoutId id="2147484521" r:id="rId13"/>
    <p:sldLayoutId id="2147484522" r:id="rId14"/>
    <p:sldLayoutId id="2147484523" r:id="rId15"/>
    <p:sldLayoutId id="2147484524" r:id="rId16"/>
    <p:sldLayoutId id="2147484525" r:id="rId17"/>
    <p:sldLayoutId id="214748452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200400" y="2994285"/>
            <a:ext cx="55626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576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l-PL" sz="2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Pogranicze bez granic- budowa trasy rowerowej łączącej Krynicę - Zdrój i Čirč</a:t>
            </a:r>
            <a:b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6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 planowany do realizacji w ramach Programu </a:t>
            </a:r>
            <a:r>
              <a:rPr kumimoji="0" lang="pl-P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Interreg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b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Polska-Słowacja 2021-2027</a:t>
            </a:r>
            <a:b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80561E89-FF94-F22D-D84B-0643525DD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292" y="5290342"/>
            <a:ext cx="5460969" cy="1245103"/>
          </a:xfrm>
          <a:prstGeom prst="rect">
            <a:avLst/>
          </a:prstGeom>
        </p:spPr>
      </p:pic>
      <p:pic>
        <p:nvPicPr>
          <p:cNvPr id="4" name="Obrázok 3" descr="Herb - Krynica Zdrój">
            <a:extLst>
              <a:ext uri="{FF2B5EF4-FFF2-40B4-BE49-F238E27FC236}">
                <a16:creationId xmlns:a16="http://schemas.microsoft.com/office/drawing/2014/main" id="{5B55AF23-2B86-7B7E-9591-85C7E7C053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42"/>
          <a:stretch/>
        </p:blipFill>
        <p:spPr bwMode="auto">
          <a:xfrm>
            <a:off x="5981700" y="1965631"/>
            <a:ext cx="685800" cy="8220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ok 4" descr="Obec Čirč - výlety, ubytovanie a informácie | Slovenský cestovateľ">
            <a:extLst>
              <a:ext uri="{FF2B5EF4-FFF2-40B4-BE49-F238E27FC236}">
                <a16:creationId xmlns:a16="http://schemas.microsoft.com/office/drawing/2014/main" id="{DB39C928-98A7-875A-9BF9-9C943E92AD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830" y="1981200"/>
            <a:ext cx="685800" cy="7908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yklotrasa pod čergovske... - Obec Čirč -oficiálna stránka | Facebook">
            <a:extLst>
              <a:ext uri="{FF2B5EF4-FFF2-40B4-BE49-F238E27FC236}">
                <a16:creationId xmlns:a16="http://schemas.microsoft.com/office/drawing/2014/main" id="{23E1C53E-16C2-003F-016B-F7E188F52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5715"/>
            <a:ext cx="1905000" cy="142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zlaki rowerowe Krynica Zdrój | Atrakcje Krynicy">
            <a:extLst>
              <a:ext uri="{FF2B5EF4-FFF2-40B4-BE49-F238E27FC236}">
                <a16:creationId xmlns:a16="http://schemas.microsoft.com/office/drawing/2014/main" id="{376F6954-E897-5EAF-9932-5E5A1FE64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37" y="143254"/>
            <a:ext cx="3011963" cy="145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rasa rowerowa Karol w Krynicy-Zdroju – satysfakcjonujące wyzwanie |  CentrumRowerowe.pl">
            <a:extLst>
              <a:ext uri="{FF2B5EF4-FFF2-40B4-BE49-F238E27FC236}">
                <a16:creationId xmlns:a16="http://schemas.microsoft.com/office/drawing/2014/main" id="{BD59F3E7-5D84-D6DC-80A8-51E70E421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36" y="4891418"/>
            <a:ext cx="2935763" cy="1644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rynica Zdrój">
            <a:extLst>
              <a:ext uri="{FF2B5EF4-FFF2-40B4-BE49-F238E27FC236}">
                <a16:creationId xmlns:a16="http://schemas.microsoft.com/office/drawing/2014/main" id="{2333D7E3-5E95-12B2-90C3-3EB571AE5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243" y="169557"/>
            <a:ext cx="322897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Obec Čirč -oficiálna stránka">
            <a:extLst>
              <a:ext uri="{FF2B5EF4-FFF2-40B4-BE49-F238E27FC236}">
                <a16:creationId xmlns:a16="http://schemas.microsoft.com/office/drawing/2014/main" id="{3A17F92A-0D63-4D0A-CE48-E5E4A8DA3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480" y="2087155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3A340413-224E-6D8F-0ACA-D73360C73731}"/>
              </a:ext>
            </a:extLst>
          </p:cNvPr>
          <p:cNvSpPr txBox="1"/>
          <p:nvPr/>
        </p:nvSpPr>
        <p:spPr>
          <a:xfrm>
            <a:off x="138344" y="737385"/>
            <a:ext cx="694825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Zachęcamy do udziału w partycypacjach społecznych dotyczących planowanych do realizacji zadań w ramach projektu: „</a:t>
            </a:r>
            <a:br>
              <a:rPr lang="pl-PL" dirty="0"/>
            </a:br>
            <a:r>
              <a:rPr lang="pl-P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Pogranicze bez granic- budowa trasy rowerowej łączącej Krynicę - Zdrój i Čirč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” poprzez wypełnienie formularza w terminie </a:t>
            </a:r>
            <a:r>
              <a:rPr lang="pl-PL" sz="1800" b="1" dirty="0">
                <a:latin typeface="Arial" panose="020B0604020202020204" pitchFamily="34" charset="0"/>
                <a:cs typeface="Arial" panose="020B0604020202020204" pitchFamily="34" charset="0"/>
              </a:rPr>
              <a:t>do 3 stycznia 2025 r. 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pl-PL" dirty="0">
              <a:solidFill>
                <a:srgbClr val="006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l-PL" sz="1800" dirty="0">
              <a:solidFill>
                <a:srgbClr val="006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Serdecznie zapraszamy.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4AAFA9F-A9CD-5020-27B8-4E190D55F9A0}"/>
              </a:ext>
            </a:extLst>
          </p:cNvPr>
          <p:cNvSpPr txBox="1"/>
          <p:nvPr/>
        </p:nvSpPr>
        <p:spPr>
          <a:xfrm>
            <a:off x="561150" y="4876800"/>
            <a:ext cx="5839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Adres kontaktowy: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mwojnarowska@umkrynica.pl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Osoba do kontaktu: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Monika Wojnarowska-Koszut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50CF663-E052-2EF5-AB5E-8F3E80CC6244}"/>
              </a:ext>
            </a:extLst>
          </p:cNvPr>
          <p:cNvSpPr txBox="1"/>
          <p:nvPr/>
        </p:nvSpPr>
        <p:spPr>
          <a:xfrm>
            <a:off x="561150" y="4039950"/>
            <a:ext cx="6400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Gmina Krynica-Zdrój</a:t>
            </a:r>
            <a:b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33-380 Krynica-Zdrój, ul. J. I. Kraszewskiego 7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E95439C-DC3A-9A80-8E75-9BC3AD8FA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51" y="6019800"/>
            <a:ext cx="3006193" cy="6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9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4D452CB-B3C3-DF21-04CD-758DC7C1B5DF}"/>
              </a:ext>
            </a:extLst>
          </p:cNvPr>
          <p:cNvSpPr txBox="1"/>
          <p:nvPr/>
        </p:nvSpPr>
        <p:spPr>
          <a:xfrm>
            <a:off x="304800" y="1219200"/>
            <a:ext cx="70866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projektu: </a:t>
            </a:r>
          </a:p>
          <a:p>
            <a:pPr algn="ctr"/>
            <a:br>
              <a:rPr lang="pl-PL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Pogranicze bez granic- budowa trasy rowerowej łączącej Krynicę - Zdrój i Čirč</a:t>
            </a:r>
            <a:r>
              <a:rPr lang="pl-PL" b="1" dirty="0">
                <a:solidFill>
                  <a:srgbClr val="006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l-PL" sz="1800" b="1" dirty="0">
                <a:solidFill>
                  <a:srgbClr val="006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pl-PL" sz="1800" dirty="0">
              <a:solidFill>
                <a:srgbClr val="006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65EF3E1-5C90-FC9D-0749-DCDFF99BC437}"/>
              </a:ext>
            </a:extLst>
          </p:cNvPr>
          <p:cNvSpPr txBox="1"/>
          <p:nvPr/>
        </p:nvSpPr>
        <p:spPr>
          <a:xfrm>
            <a:off x="381000" y="2829017"/>
            <a:ext cx="701040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/>
              <a:t>I. Podstawowe informacje o przedsięwzięciu:</a:t>
            </a:r>
          </a:p>
          <a:p>
            <a:endParaRPr lang="pl-PL" b="1" dirty="0"/>
          </a:p>
          <a:p>
            <a:r>
              <a:rPr lang="pl-PL" b="1" dirty="0"/>
              <a:t>Przedsięwzięcie planujemy realizować w ramach Priorytetu 3</a:t>
            </a:r>
            <a:r>
              <a:rPr lang="pl-PL" dirty="0"/>
              <a:t> „Twórcze i atrakcyjnie turystycznie Pogranicze” oraz </a:t>
            </a:r>
            <a:r>
              <a:rPr lang="pl-PL" b="1" dirty="0"/>
              <a:t>Celu szczegółowego 1.</a:t>
            </a:r>
            <a:r>
              <a:rPr lang="pl-PL" dirty="0"/>
              <a:t> Wzmacnianie roli kultury i zrównoważonej turystyki w rozwoju gospodarczym, włączeniu społecznym                       i innowacjach społecznych.</a:t>
            </a:r>
          </a:p>
          <a:p>
            <a:endParaRPr lang="pl-PL" dirty="0"/>
          </a:p>
          <a:p>
            <a:pPr algn="just"/>
            <a:r>
              <a:rPr lang="pl-PL" b="1" dirty="0"/>
              <a:t>Partnerzy projektu:</a:t>
            </a:r>
            <a:r>
              <a:rPr lang="pl-PL" dirty="0"/>
              <a:t> Gmina Krynica-Zdrój, Obec Čirč.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32209EC-0278-F507-CE84-7779C50ED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78187"/>
            <a:ext cx="3006193" cy="6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4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D8308552-223B-614A-FA33-0297045C0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27" y="3886200"/>
            <a:ext cx="2847873" cy="2833116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B66FCE4-56F9-95EC-D21B-92240E9AF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043" y="5792679"/>
            <a:ext cx="3006193" cy="685413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1695B475-BBBE-1914-4B92-8F936B44EB7F}"/>
              </a:ext>
            </a:extLst>
          </p:cNvPr>
          <p:cNvSpPr txBox="1"/>
          <p:nvPr/>
        </p:nvSpPr>
        <p:spPr>
          <a:xfrm>
            <a:off x="61582" y="533400"/>
            <a:ext cx="72582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/>
              <a:t>Podstawowe informacje o przedsięwzięciu:</a:t>
            </a:r>
          </a:p>
          <a:p>
            <a:endParaRPr lang="pl-PL" b="1" dirty="0"/>
          </a:p>
          <a:p>
            <a:pPr algn="just"/>
            <a:r>
              <a:rPr lang="pl-PL" b="1" dirty="0"/>
              <a:t>Cel główny projektu:</a:t>
            </a:r>
            <a:r>
              <a:rPr lang="pl-PL" dirty="0"/>
              <a:t> wsparcie zrównoważonej turystyki na obszarze pogranicza polsko-słowackiego poprzez zintegrowane i kompleksowe podejście w zakresie budowy infrastruktury turystycznej w postaci trasy rowerowej łączącej miasta i wsie obszaru przygranicznego. </a:t>
            </a:r>
          </a:p>
          <a:p>
            <a:endParaRPr lang="pl-PL" dirty="0"/>
          </a:p>
          <a:p>
            <a:pPr algn="just"/>
            <a:r>
              <a:rPr lang="pl-PL" b="1" dirty="0"/>
              <a:t>Interesariusze: </a:t>
            </a:r>
            <a:r>
              <a:rPr lang="pl-PL" dirty="0"/>
              <a:t>lokalna społeczność i turyści z różnych grup wiekowych, w tym osoby starsze i rodziny z dziećmi, osoby z niepełnosprawnościami, przedszkola, szkoły, organizacje pozarządowe, przedsiębiorcy i instytucje działające w branży turystycznej </a:t>
            </a:r>
          </a:p>
        </p:txBody>
      </p:sp>
    </p:spTree>
    <p:extLst>
      <p:ext uri="{BB962C8B-B14F-4D97-AF65-F5344CB8AC3E}">
        <p14:creationId xmlns:p14="http://schemas.microsoft.com/office/powerpoint/2010/main" val="385740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BC25BD5-2E4C-DC7F-6941-EF5601D15395}"/>
              </a:ext>
            </a:extLst>
          </p:cNvPr>
          <p:cNvSpPr txBox="1"/>
          <p:nvPr/>
        </p:nvSpPr>
        <p:spPr>
          <a:xfrm>
            <a:off x="304800" y="304800"/>
            <a:ext cx="61722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/>
              <a:t>Podstawowe informacje o przedsięwzięciu:</a:t>
            </a:r>
          </a:p>
          <a:p>
            <a:endParaRPr lang="pl-PL" b="1" dirty="0"/>
          </a:p>
          <a:p>
            <a:r>
              <a:rPr lang="pl-PL" b="1" dirty="0"/>
              <a:t>Obszar realizacji projektu: </a:t>
            </a:r>
          </a:p>
          <a:p>
            <a:endParaRPr lang="pl-PL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b="1" dirty="0"/>
              <a:t>po stronie polskiego partnera: </a:t>
            </a:r>
            <a:endParaRPr lang="pl-P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/>
              <a:t>powiat nowosądecki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/>
              <a:t>Gmina Krynica-Zdrój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b="1" dirty="0"/>
              <a:t>po stronie słowackiego partnera: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l-P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/>
              <a:t>Kraj Preszowski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/>
              <a:t>powiat Stará Ľubovňa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/>
              <a:t>Gmina Čirč</a:t>
            </a:r>
            <a:br>
              <a:rPr lang="pl-PL" dirty="0"/>
            </a:br>
            <a:endParaRPr lang="pl-PL" dirty="0"/>
          </a:p>
          <a:p>
            <a:r>
              <a:rPr lang="pl-PL" b="1" dirty="0"/>
              <a:t>Szacunkowy budżet projektu:</a:t>
            </a:r>
            <a:r>
              <a:rPr lang="pl-PL" dirty="0"/>
              <a:t> ok. 1,5 mln EUR</a:t>
            </a:r>
          </a:p>
          <a:p>
            <a:r>
              <a:rPr lang="pl-PL" dirty="0"/>
              <a:t> </a:t>
            </a:r>
          </a:p>
          <a:p>
            <a:r>
              <a:rPr lang="pl-PL" b="1" dirty="0"/>
              <a:t>Planowany termin realizacji projektu:</a:t>
            </a:r>
            <a:r>
              <a:rPr lang="pl-PL" dirty="0"/>
              <a:t> lata 2025-2027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73963ED6-B250-ADB0-195D-26AEDB365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676400"/>
            <a:ext cx="2267984" cy="218650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020FD87-6054-124F-DC46-BF0BE5618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5733222"/>
            <a:ext cx="3006193" cy="6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1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C33DC86-6FE3-C295-358A-A369C78982BC}"/>
              </a:ext>
            </a:extLst>
          </p:cNvPr>
          <p:cNvSpPr txBox="1"/>
          <p:nvPr/>
        </p:nvSpPr>
        <p:spPr>
          <a:xfrm>
            <a:off x="342900" y="304800"/>
            <a:ext cx="67818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/>
              <a:t>II. Najważniejsze zadania w projekcie:</a:t>
            </a:r>
          </a:p>
          <a:p>
            <a:endParaRPr lang="pl-PL" sz="2000" b="1" dirty="0"/>
          </a:p>
          <a:p>
            <a:pPr algn="just"/>
            <a:r>
              <a:rPr lang="pl-PL" dirty="0"/>
              <a:t>Stworzenie transgranicznej oferty turystycznej opartej na atrakcjach turystycznych na polsko-słowackim Pograniczu poprzez realizację zaplanowanych zadań:</a:t>
            </a:r>
          </a:p>
          <a:p>
            <a:endParaRPr lang="pl-PL" dirty="0"/>
          </a:p>
          <a:p>
            <a:pPr algn="l"/>
            <a:endParaRPr lang="pl-PL" sz="1600" dirty="0">
              <a:latin typeface="+mj-lt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6F1D9D0-AD0C-67A5-B5BB-25246E733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5562600"/>
            <a:ext cx="3006193" cy="685413"/>
          </a:xfrm>
          <a:prstGeom prst="rect">
            <a:avLst/>
          </a:prstGeom>
        </p:spPr>
      </p:pic>
      <p:sp>
        <p:nvSpPr>
          <p:cNvPr id="6" name="pole tekstowe 7">
            <a:extLst>
              <a:ext uri="{FF2B5EF4-FFF2-40B4-BE49-F238E27FC236}">
                <a16:creationId xmlns:a16="http://schemas.microsoft.com/office/drawing/2014/main" id="{2B4BE797-D9BB-61E6-4AA5-B15BA4909DBC}"/>
              </a:ext>
            </a:extLst>
          </p:cNvPr>
          <p:cNvSpPr txBox="1"/>
          <p:nvPr/>
        </p:nvSpPr>
        <p:spPr>
          <a:xfrm>
            <a:off x="327660" y="2043737"/>
            <a:ext cx="6248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1. </a:t>
            </a:r>
            <a:r>
              <a:rPr lang="pl-PL" b="1" dirty="0"/>
              <a:t>Budowa transgranicznej infrastruktury turystycznej na polsko- słowackim pograniczu</a:t>
            </a:r>
          </a:p>
        </p:txBody>
      </p:sp>
      <p:sp>
        <p:nvSpPr>
          <p:cNvPr id="7" name="pole tekstowe 9">
            <a:extLst>
              <a:ext uri="{FF2B5EF4-FFF2-40B4-BE49-F238E27FC236}">
                <a16:creationId xmlns:a16="http://schemas.microsoft.com/office/drawing/2014/main" id="{588C49FD-5B77-FDF7-2018-960B648CB238}"/>
              </a:ext>
            </a:extLst>
          </p:cNvPr>
          <p:cNvSpPr txBox="1"/>
          <p:nvPr/>
        </p:nvSpPr>
        <p:spPr>
          <a:xfrm>
            <a:off x="266700" y="2743200"/>
            <a:ext cx="6934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	</a:t>
            </a:r>
            <a:r>
              <a:rPr lang="pl-PL" u="sng" dirty="0"/>
              <a:t>Po stronie polskiego partnera: </a:t>
            </a:r>
          </a:p>
          <a:p>
            <a:r>
              <a:rPr lang="pl-PL" dirty="0"/>
              <a:t>• Przebudowa drogi wewnętrznej w Krynica-Zdroju, która będzie przedłużeniem sieci ścieżek rowerowych na pograniczu łączących tereny gmin partnerskich. </a:t>
            </a:r>
          </a:p>
          <a:p>
            <a:endParaRPr lang="pl-PL" dirty="0"/>
          </a:p>
        </p:txBody>
      </p:sp>
      <p:sp>
        <p:nvSpPr>
          <p:cNvPr id="8" name="pole tekstowe 8">
            <a:extLst>
              <a:ext uri="{FF2B5EF4-FFF2-40B4-BE49-F238E27FC236}">
                <a16:creationId xmlns:a16="http://schemas.microsoft.com/office/drawing/2014/main" id="{D86B4954-24DA-4244-1FC1-4D8F34731619}"/>
              </a:ext>
            </a:extLst>
          </p:cNvPr>
          <p:cNvSpPr txBox="1"/>
          <p:nvPr/>
        </p:nvSpPr>
        <p:spPr>
          <a:xfrm>
            <a:off x="152400" y="3996660"/>
            <a:ext cx="76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        </a:t>
            </a:r>
            <a:r>
              <a:rPr lang="pl-PL" u="sng" dirty="0"/>
              <a:t>Po stronie słowackiego partnera: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dirty="0">
                <a:latin typeface="Trebuchet MS" panose="020B0603020202020204" pitchFamily="34" charset="0"/>
                <a:cs typeface="Calibri" panose="020F0502020204030204" pitchFamily="34" charset="0"/>
              </a:rPr>
              <a:t>Budowa trasy rowerowej – Čirč – Hranica – łączącej gminę Čirč z istniejącymi trasami rowerowymi, tworząc w ten sposób połączenie rowerowe pomiędzy gminami partnerskimi</a:t>
            </a:r>
          </a:p>
        </p:txBody>
      </p:sp>
    </p:spTree>
    <p:extLst>
      <p:ext uri="{BB962C8B-B14F-4D97-AF65-F5344CB8AC3E}">
        <p14:creationId xmlns:p14="http://schemas.microsoft.com/office/powerpoint/2010/main" val="111726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DE78B32D-9C7E-A695-3C64-E5EAF39F4C88}"/>
              </a:ext>
            </a:extLst>
          </p:cNvPr>
          <p:cNvSpPr txBox="1"/>
          <p:nvPr/>
        </p:nvSpPr>
        <p:spPr>
          <a:xfrm>
            <a:off x="79121" y="-25153"/>
            <a:ext cx="69342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l-PL" b="1" dirty="0"/>
          </a:p>
          <a:p>
            <a:r>
              <a:rPr lang="pl-PL" b="1" dirty="0"/>
              <a:t>2. Działania promocyjne:</a:t>
            </a:r>
          </a:p>
          <a:p>
            <a:endParaRPr lang="pl-PL" b="1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dirty="0"/>
              <a:t> Konferencje transgraniczne połączone z piknikiem turystycznym na rozpoczęcie i zakończenie sezonu turystycznego, spot promocyjny w TV, kampania promocyjna w lokalnym radio, plakaty informacyjne, notatki prasowe, informacje w mediach społecznościowych i na stronach internetowych, wydarzenia plenerowe itp.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A1844E5-7D40-34FC-F17E-4940B256B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784711"/>
            <a:ext cx="3006193" cy="685413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E3F9B453-7014-41E4-5E63-BB93DB162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21" y="2581132"/>
            <a:ext cx="2994898" cy="130232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8AD02946-28E2-ABC9-F822-163484558A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519" y="4060813"/>
            <a:ext cx="1551894" cy="1551894"/>
          </a:xfrm>
          <a:prstGeom prst="rect">
            <a:avLst/>
          </a:prstGeom>
        </p:spPr>
      </p:pic>
      <p:pic>
        <p:nvPicPr>
          <p:cNvPr id="2050" name="Picture 2" descr="FESTIVAL ČIRČ 18.8.2024 fotogaleria časť 2.">
            <a:extLst>
              <a:ext uri="{FF2B5EF4-FFF2-40B4-BE49-F238E27FC236}">
                <a16:creationId xmlns:a16="http://schemas.microsoft.com/office/drawing/2014/main" id="{A556CAEB-1BC4-61CF-E681-F1DE8E65F4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" b="6128"/>
          <a:stretch/>
        </p:blipFill>
        <p:spPr bwMode="auto">
          <a:xfrm>
            <a:off x="4876800" y="2537310"/>
            <a:ext cx="2550937" cy="163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rynica Forum 2024">
            <a:extLst>
              <a:ext uri="{FF2B5EF4-FFF2-40B4-BE49-F238E27FC236}">
                <a16:creationId xmlns:a16="http://schemas.microsoft.com/office/drawing/2014/main" id="{891D419C-285D-0AAE-6A5F-867504DE2C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864" b="14539"/>
          <a:stretch/>
        </p:blipFill>
        <p:spPr bwMode="auto">
          <a:xfrm>
            <a:off x="3104304" y="4229995"/>
            <a:ext cx="1851494" cy="163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545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E5C47E2-F8DD-A9B9-F6EA-877A4DB817D0}"/>
              </a:ext>
            </a:extLst>
          </p:cNvPr>
          <p:cNvSpPr txBox="1"/>
          <p:nvPr/>
        </p:nvSpPr>
        <p:spPr>
          <a:xfrm>
            <a:off x="304800" y="765453"/>
            <a:ext cx="716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Planowane działania projektowe a „Nowy Europejski </a:t>
            </a:r>
            <a:r>
              <a:rPr lang="pl-PL" b="1" dirty="0" err="1"/>
              <a:t>Bauhaus</a:t>
            </a:r>
            <a:r>
              <a:rPr lang="pl-PL" b="1" dirty="0"/>
              <a:t>”</a:t>
            </a: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3143A4C-B5DB-A5A1-A99E-ED676936B719}"/>
              </a:ext>
            </a:extLst>
          </p:cNvPr>
          <p:cNvSpPr txBox="1"/>
          <p:nvPr/>
        </p:nvSpPr>
        <p:spPr>
          <a:xfrm>
            <a:off x="304800" y="1293654"/>
            <a:ext cx="670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Planowane działania infrastrukturalne będą wpisywały się                  w naturalny krajobraz, łącząc w sobie piękno i estetykę tradycyjnego budownictwa, mając na uwadze bliskość natury            i propagowanie rozwiązań ekologicznych. Budowa nowej ścieżki rowerowej i przebudowa drogi na ścieżkę rowerową wpłynie na zrównoważony rozwój poprzez poprzez prezentacje i ochronę dziedzictwa naturalnego i jego dostępność dla wszystkich, a dodatkowo przyczyni się do promocji obszaru polsko-słowackiego pogranicza. Planowane do realizacji działania spełniają również zasadę włączenia społecznego, która ukierunkowana jest na dialog między kulturami, płciami                       i grupami wiekowymi. W ramach planowanych działań zostaną zastosowane rozwiązania umożliwiające dostęp do obiektów turystycznych osobom z niepełnosprawnościami. 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BBD10245-61BB-243B-9288-6D7E803B2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5791200"/>
            <a:ext cx="3006193" cy="6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34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824739D-8F7D-E215-72AC-B43C2FB437AE}"/>
              </a:ext>
            </a:extLst>
          </p:cNvPr>
          <p:cNvSpPr txBox="1"/>
          <p:nvPr/>
        </p:nvSpPr>
        <p:spPr>
          <a:xfrm>
            <a:off x="533400" y="1143000"/>
            <a:ext cx="716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Pytania pomocnicze do formularza partycypacji społecznych: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962F9B2-65A3-764F-C00A-86F318B8E387}"/>
              </a:ext>
            </a:extLst>
          </p:cNvPr>
          <p:cNvSpPr txBox="1"/>
          <p:nvPr/>
        </p:nvSpPr>
        <p:spPr>
          <a:xfrm>
            <a:off x="266700" y="1676400"/>
            <a:ext cx="7696200" cy="327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u="sng" dirty="0">
                <a:effectLst/>
                <a:latin typeface="Open Sans" panose="020B0606030504020204" pitchFamily="34" charset="0"/>
                <a:ea typeface="Open Sans" panose="020B0606030504020204" pitchFamily="34" charset="0"/>
              </a:rPr>
              <a:t>Budowa transgranicznej infrastruktury turystycznej na polsko - słowackim szlaku turystycznym (</a:t>
            </a:r>
            <a:r>
              <a:rPr lang="pl-PL" u="sng" dirty="0">
                <a:latin typeface="Open Sans" panose="020B0606030504020204" pitchFamily="34" charset="0"/>
                <a:ea typeface="Open Sans" panose="020B0606030504020204" pitchFamily="34" charset="0"/>
              </a:rPr>
              <a:t>ścieżki rowerowe</a:t>
            </a:r>
            <a:r>
              <a:rPr lang="pl-PL" sz="1800" u="sng" dirty="0">
                <a:effectLst/>
                <a:latin typeface="Open Sans" panose="020B0606030504020204" pitchFamily="34" charset="0"/>
                <a:ea typeface="Open Sans" panose="020B0606030504020204" pitchFamily="34" charset="0"/>
              </a:rPr>
              <a:t>)</a:t>
            </a:r>
            <a:endParaRPr lang="pl-PL" i="1" dirty="0"/>
          </a:p>
          <a:p>
            <a:endParaRPr lang="pl-PL" i="1" dirty="0"/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Jakie inne funkcje społecznie użyteczne mogłaby pełnić ścieżka rowerowa ?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Czy Państwa zdaniem przestrzeń wokół odcinków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ścieżek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rowerowych powinna być wyposażona w jakieś dodatkowe elementy małej architektury ?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W jaki jeszcze sposób sugerowaliby Państwo, aby promować działania realizowane w ramach projektu ?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D47256E-150A-802C-0A2A-C10CF3DDF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867400"/>
            <a:ext cx="3006193" cy="6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7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75D0F3B0-80EA-41C9-D0BE-E4C2A2A43021}"/>
              </a:ext>
            </a:extLst>
          </p:cNvPr>
          <p:cNvSpPr txBox="1"/>
          <p:nvPr/>
        </p:nvSpPr>
        <p:spPr>
          <a:xfrm>
            <a:off x="685800" y="762000"/>
            <a:ext cx="458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u="sng" dirty="0">
                <a:effectLst/>
                <a:latin typeface="Open Sans" panose="020B0606030504020204" pitchFamily="34" charset="0"/>
                <a:ea typeface="Open Sans" panose="020B0606030504020204" pitchFamily="34" charset="0"/>
              </a:rPr>
              <a:t>Polsko – słowacki szlak turystyczny </a:t>
            </a:r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D4D97F5-966C-A82F-8D80-C55EB994827B}"/>
              </a:ext>
            </a:extLst>
          </p:cNvPr>
          <p:cNvSpPr txBox="1"/>
          <p:nvPr/>
        </p:nvSpPr>
        <p:spPr>
          <a:xfrm>
            <a:off x="304800" y="1600200"/>
            <a:ext cx="6705600" cy="1560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e) Co Państwa zdaniem powinniśmy uwzględnić w koncepcji uzupełnenia transgranicznego szlaku turystycznego ?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f) Jakie materiały promocyjne Państwa zdaniem powinny powstać w oparciu o polsko-słowacki szlak turystyczny /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ścieżkę</a:t>
            </a: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rowerową ?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2300CCA-88EC-6C22-FE66-67A0AD77035D}"/>
              </a:ext>
            </a:extLst>
          </p:cNvPr>
          <p:cNvSpPr txBox="1"/>
          <p:nvPr/>
        </p:nvSpPr>
        <p:spPr>
          <a:xfrm>
            <a:off x="304800" y="3048000"/>
            <a:ext cx="6918664" cy="1959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g) Czy według Państwa istnieje konieczność wyróżnienia i oznakowania w ramach transgranicznego szlaku rowerowego i innych atrakcji turystycznych?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h) Czy koncepcja transgranicznego szlaku oparta na trasie rowerowej jest dla Państwa atrakcyjną formą w rozwoju polsko-słowackiej turystyki ?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EF565B9F-9883-026C-EDD3-5928053E8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867400"/>
            <a:ext cx="3006193" cy="6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23977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762</TotalTime>
  <Words>685</Words>
  <Application>Microsoft Office PowerPoint</Application>
  <PresentationFormat>Pokaz na ekranie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Open Sans</vt:lpstr>
      <vt:lpstr>Times New Roman</vt:lpstr>
      <vt:lpstr>Trebuchet MS</vt:lpstr>
      <vt:lpstr>Wingdings</vt:lpstr>
      <vt:lpstr>Wingdings 3</vt:lpstr>
      <vt:lpstr>Faseta</vt:lpstr>
      <vt:lpstr>Pogranicze bez granic- budowa trasy rowerowej łączącej Krynicę - Zdrój i Čirč  Projekt planowany do realizacji w ramach Programu Interreg  Polska-Słowacja 2021-2027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jurasowo62</dc:creator>
  <cp:lastModifiedBy>Monika Wojnarowska-Koszut</cp:lastModifiedBy>
  <cp:revision>19</cp:revision>
  <cp:lastPrinted>2024-12-20T10:42:48Z</cp:lastPrinted>
  <dcterms:created xsi:type="dcterms:W3CDTF">2023-08-24T09:37:09Z</dcterms:created>
  <dcterms:modified xsi:type="dcterms:W3CDTF">2024-12-20T10:45:42Z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2023-08-24T00:00:00Z</vt:filetime>
  </property>
  <property fmtid="{D5CDD505-2E9C-101B-9397-08002B2CF9AE}" pid="5" name="Producer">
    <vt:lpwstr>Microsoft® PowerPoint® 2013</vt:lpwstr>
  </property>
</Properties>
</file>