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66" r:id="rId3"/>
    <p:sldId id="312" r:id="rId4"/>
    <p:sldId id="313" r:id="rId5"/>
    <p:sldId id="311" r:id="rId6"/>
    <p:sldId id="314" r:id="rId7"/>
    <p:sldId id="316" r:id="rId8"/>
    <p:sldId id="328" r:id="rId9"/>
    <p:sldId id="329" r:id="rId10"/>
    <p:sldId id="330" r:id="rId11"/>
    <p:sldId id="325" r:id="rId12"/>
    <p:sldId id="331" r:id="rId13"/>
    <p:sldId id="317" r:id="rId14"/>
    <p:sldId id="332" r:id="rId15"/>
    <p:sldId id="326" r:id="rId16"/>
    <p:sldId id="333" r:id="rId17"/>
    <p:sldId id="318" r:id="rId18"/>
    <p:sldId id="334" r:id="rId19"/>
    <p:sldId id="319" r:id="rId20"/>
    <p:sldId id="335" r:id="rId21"/>
    <p:sldId id="320" r:id="rId22"/>
    <p:sldId id="336" r:id="rId23"/>
    <p:sldId id="327" r:id="rId24"/>
    <p:sldId id="337" r:id="rId25"/>
    <p:sldId id="321" r:id="rId26"/>
    <p:sldId id="338" r:id="rId27"/>
    <p:sldId id="322" r:id="rId28"/>
    <p:sldId id="323" r:id="rId29"/>
    <p:sldId id="324" r:id="rId30"/>
    <p:sldId id="279" r:id="rId31"/>
  </p:sldIdLst>
  <p:sldSz cx="5761038" cy="3240088"/>
  <p:notesSz cx="6858000" cy="9144000"/>
  <p:defaultTextStyle>
    <a:defPPr>
      <a:defRPr lang="sk"/>
    </a:defPPr>
    <a:lvl1pPr marL="0" algn="l" defTabSz="5760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288036" algn="l" defTabSz="5760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576072" algn="l" defTabSz="5760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864108" algn="l" defTabSz="5760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152144" algn="l" defTabSz="5760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1440180" algn="l" defTabSz="5760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1728216" algn="l" defTabSz="5760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016252" algn="l" defTabSz="5760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2304288" algn="l" defTabSz="5760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1">
          <p15:clr>
            <a:srgbClr val="A4A3A4"/>
          </p15:clr>
        </p15:guide>
        <p15:guide id="2" pos="181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olina Kawczyńska" initials="KK" lastIdx="3" clrIdx="0">
    <p:extLst>
      <p:ext uri="{19B8F6BF-5375-455C-9EA6-DF929625EA0E}">
        <p15:presenceInfo xmlns:p15="http://schemas.microsoft.com/office/powerpoint/2012/main" userId="S::karolina.kawczynska@ad.lasy.gov.pl::78d12708-df9d-4cf9-bf6c-ab3da1844f0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9843"/>
    <a:srgbClr val="006050"/>
    <a:srgbClr val="33CCFF"/>
    <a:srgbClr val="0066CC"/>
    <a:srgbClr val="0099FF"/>
    <a:srgbClr val="6362A6"/>
    <a:srgbClr val="6181A9"/>
    <a:srgbClr val="5FA4AD"/>
    <a:srgbClr val="5DB195"/>
    <a:srgbClr val="5CB4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31" autoAdjust="0"/>
    <p:restoredTop sz="91696" autoAdjust="0"/>
  </p:normalViewPr>
  <p:slideViewPr>
    <p:cSldViewPr>
      <p:cViewPr varScale="1">
        <p:scale>
          <a:sx n="125" d="100"/>
          <a:sy n="125" d="100"/>
        </p:scale>
        <p:origin x="916" y="60"/>
      </p:cViewPr>
      <p:guideLst>
        <p:guide orient="horz" pos="1021"/>
        <p:guide pos="181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192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3BCCF-363F-465D-81D0-314AF6C237A4}" type="datetimeFigureOut">
              <a:rPr lang="pl-PL" smtClean="0"/>
              <a:t>17.12.2024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D130BA-0A66-4BFB-9958-F61A622C9F1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77084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EEC264-E069-44CD-BCDB-8347ED935855}" type="datetimeFigureOut">
              <a:rPr lang="pl-PL" smtClean="0"/>
              <a:t>17.12.2024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9D79F-0ECB-480B-9306-A1BC3254812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587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4192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1272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-282154" y="2997729"/>
            <a:ext cx="792287" cy="144016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136BB9F-F41C-4172-B28A-19863538028F}" type="slidenum">
              <a:rPr lang="pl-PL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231" y="611932"/>
            <a:ext cx="4970462" cy="432048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8231" y="1187996"/>
            <a:ext cx="4968551" cy="1152128"/>
          </a:xfrm>
          <a:prstGeom prst="rect">
            <a:avLst/>
          </a:prstGeom>
        </p:spPr>
        <p:txBody>
          <a:bodyPr/>
          <a:lstStyle>
            <a:lvl1pPr>
              <a:buFont typeface="Arial" panose="020B0604020202020204" pitchFamily="34" charset="0"/>
              <a:buChar char="•"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161977" marR="0" lvl="0" indent="-161977" algn="l" defTabSz="4319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4896743" y="3031512"/>
            <a:ext cx="104778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600" dirty="0">
              <a:solidFill>
                <a:schemeClr val="bg1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F2B93690-8D83-492B-B3EE-2B63A347A3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20" y="12138"/>
            <a:ext cx="1115415" cy="29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pust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422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4">
            <a:extLst>
              <a:ext uri="{FF2B5EF4-FFF2-40B4-BE49-F238E27FC236}">
                <a16:creationId xmlns:a16="http://schemas.microsoft.com/office/drawing/2014/main" id="{20177F76-2DB7-446B-9FAA-63F18BA59C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31850" y="2844180"/>
            <a:ext cx="288231" cy="144016"/>
          </a:xfrm>
          <a:prstGeom prst="rect">
            <a:avLst/>
          </a:prstGeom>
        </p:spPr>
        <p:txBody>
          <a:bodyPr/>
          <a:lstStyle/>
          <a:p>
            <a:pPr algn="ctr"/>
            <a:fld id="{2136BB9F-F41C-4172-B28A-19863538028F}" type="slidenum">
              <a:rPr lang="pl-PL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58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</p:sldLayoutIdLst>
  <p:txStyles>
    <p:titleStyle>
      <a:lvl1pPr algn="ctr" defTabSz="576072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27" indent="-216027" algn="l" defTabSz="576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68059" indent="-180023" algn="l" defTabSz="576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20090" indent="-144018" algn="l" defTabSz="576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08126" indent="-144018" algn="l" defTabSz="576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162" indent="-144018" algn="l" defTabSz="576072" rtl="0" eaLnBrk="1" latinLnBrk="0" hangingPunct="1">
        <a:spcBef>
          <a:spcPct val="20000"/>
        </a:spcBef>
        <a:buFont typeface="Arial" panose="020B0604020202020204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584198" indent="-144018" algn="l" defTabSz="576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872234" indent="-144018" algn="l" defTabSz="576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160270" indent="-144018" algn="l" defTabSz="576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448306" indent="-144018" algn="l" defTabSz="576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57607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8036" algn="l" defTabSz="57607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6072" algn="l" defTabSz="57607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4108" algn="l" defTabSz="57607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144" algn="l" defTabSz="57607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40180" algn="l" defTabSz="57607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8216" algn="l" defTabSz="57607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6252" algn="l" defTabSz="57607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4288" algn="l" defTabSz="57607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4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2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3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30.jpe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4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4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4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4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4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4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hyperlink" Target="mailto:losie@krakow.lasy.gov.p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4.jpeg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4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4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9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2.png"/><Relationship Id="rId5" Type="http://schemas.openxmlformats.org/officeDocument/2006/relationships/image" Target="../media/image22.jpeg"/><Relationship Id="rId10" Type="http://schemas.openxmlformats.org/officeDocument/2006/relationships/image" Target="../media/image25.emf"/><Relationship Id="rId4" Type="http://schemas.openxmlformats.org/officeDocument/2006/relationships/image" Target="../media/image7.png"/><Relationship Id="rId9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7.png"/><Relationship Id="rId7" Type="http://schemas.openxmlformats.org/officeDocument/2006/relationships/image" Target="../media/image26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4.jpeg"/><Relationship Id="rId10" Type="http://schemas.openxmlformats.org/officeDocument/2006/relationships/image" Target="../media/image12.png"/><Relationship Id="rId4" Type="http://schemas.openxmlformats.org/officeDocument/2006/relationships/image" Target="../media/image22.jpe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2771362" y="1488445"/>
            <a:ext cx="21672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" dirty="0"/>
              <a:t>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AA9BA2A-6C36-4C13-AD84-5170EF341C3F}"/>
              </a:ext>
            </a:extLst>
          </p:cNvPr>
          <p:cNvSpPr txBox="1"/>
          <p:nvPr/>
        </p:nvSpPr>
        <p:spPr>
          <a:xfrm>
            <a:off x="360246" y="439962"/>
            <a:ext cx="5191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sz="1800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Udržiavanie historických </a:t>
            </a:r>
            <a:r>
              <a:rPr lang="sk" sz="180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tradícií a </a:t>
            </a:r>
            <a:r>
              <a:rPr lang="sk" sz="1800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povedomia o prírodnom dedičstve na poľsko-slovenskom pohraničí</a:t>
            </a:r>
            <a:endParaRPr lang="pl-PL" dirty="0">
              <a:solidFill>
                <a:srgbClr val="006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79BC0380-AAFF-446F-97C0-9D06C0E32158}"/>
              </a:ext>
            </a:extLst>
          </p:cNvPr>
          <p:cNvSpPr txBox="1"/>
          <p:nvPr/>
        </p:nvSpPr>
        <p:spPr>
          <a:xfrm>
            <a:off x="4680719" y="2941946"/>
            <a:ext cx="10477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800" dirty="0">
              <a:solidFill>
                <a:schemeClr val="bg1"/>
              </a:solidFill>
            </a:endParaRP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8E2B8DAB-63C9-438E-90C8-F1C8740D278A}"/>
              </a:ext>
            </a:extLst>
          </p:cNvPr>
          <p:cNvCxnSpPr>
            <a:cxnSpLocks/>
          </p:cNvCxnSpPr>
          <p:nvPr/>
        </p:nvCxnSpPr>
        <p:spPr>
          <a:xfrm flipV="1">
            <a:off x="3600599" y="1108323"/>
            <a:ext cx="0" cy="504056"/>
          </a:xfrm>
          <a:prstGeom prst="line">
            <a:avLst/>
          </a:prstGeom>
          <a:ln w="12700">
            <a:solidFill>
              <a:srgbClr val="006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az 13">
            <a:extLst>
              <a:ext uri="{FF2B5EF4-FFF2-40B4-BE49-F238E27FC236}">
                <a16:creationId xmlns:a16="http://schemas.microsoft.com/office/drawing/2014/main" id="{78B10CA2-1493-4F99-9C05-EAD37FFF13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62" y="35868"/>
            <a:ext cx="1656497" cy="47992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E521EE5-6CA7-4136-9B05-888C75AC98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99" y="2399013"/>
            <a:ext cx="916356" cy="27964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978D34E1-182C-48C6-9FB8-D739D5D8C9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8963" y="2186318"/>
            <a:ext cx="523178" cy="533783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54E710FE-6D03-49BE-B830-4F0EA1D4B3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067" y="1730953"/>
            <a:ext cx="523178" cy="523178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41777332-3987-4D6D-BE66-088A292C43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3480" y="1729506"/>
            <a:ext cx="1261284" cy="428836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072FA679-32B5-4E63-B25E-E84B9D1740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646" y="3834"/>
            <a:ext cx="1728392" cy="520425"/>
          </a:xfrm>
          <a:prstGeom prst="rect">
            <a:avLst/>
          </a:prstGeom>
        </p:spPr>
      </p:pic>
      <p:sp>
        <p:nvSpPr>
          <p:cNvPr id="25" name="pole tekstowe 24">
            <a:extLst>
              <a:ext uri="{FF2B5EF4-FFF2-40B4-BE49-F238E27FC236}">
                <a16:creationId xmlns:a16="http://schemas.microsoft.com/office/drawing/2014/main" id="{80E6E4B5-2655-48C3-AB92-FB5528B3AF64}"/>
              </a:ext>
            </a:extLst>
          </p:cNvPr>
          <p:cNvSpPr txBox="1"/>
          <p:nvPr/>
        </p:nvSpPr>
        <p:spPr>
          <a:xfrm>
            <a:off x="3818939" y="1030864"/>
            <a:ext cx="20162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sz="1000" dirty="0">
                <a:latin typeface="Arial" panose="020B0604020202020204" pitchFamily="34" charset="0"/>
                <a:cs typeface="Arial" panose="020B0604020202020204" pitchFamily="34" charset="0"/>
              </a:rPr>
              <a:t>Projekt plánovaný na implementáciu </a:t>
            </a:r>
            <a:b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" sz="1000" dirty="0">
                <a:latin typeface="Arial" panose="020B0604020202020204" pitchFamily="34" charset="0"/>
                <a:cs typeface="Arial" panose="020B0604020202020204" pitchFamily="34" charset="0"/>
              </a:rPr>
              <a:t>v rámci programu </a:t>
            </a:r>
            <a:r>
              <a:rPr lang="sk" sz="1000" dirty="0" err="1">
                <a:latin typeface="Arial" panose="020B0604020202020204" pitchFamily="34" charset="0"/>
                <a:cs typeface="Arial" panose="020B0604020202020204" pitchFamily="34" charset="0"/>
              </a:rPr>
              <a:t>Interreg</a:t>
            </a:r>
            <a:r>
              <a:rPr lang="sk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" sz="1000" dirty="0">
                <a:latin typeface="Arial" panose="020B0604020202020204" pitchFamily="34" charset="0"/>
                <a:cs typeface="Arial" panose="020B0604020202020204" pitchFamily="34" charset="0"/>
              </a:rPr>
              <a:t>Poľsko-Slovensko 2021-2027</a:t>
            </a:r>
          </a:p>
        </p:txBody>
      </p:sp>
      <p:pic>
        <p:nvPicPr>
          <p:cNvPr id="27" name="Obraz 26">
            <a:extLst>
              <a:ext uri="{FF2B5EF4-FFF2-40B4-BE49-F238E27FC236}">
                <a16:creationId xmlns:a16="http://schemas.microsoft.com/office/drawing/2014/main" id="{85B13DBD-8874-4149-B0EC-0DCA30453F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30" y="1324562"/>
            <a:ext cx="2210658" cy="147397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AD919A4-5FC0-4499-AD46-BCE96A725F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4612" y="2247166"/>
            <a:ext cx="347445" cy="46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61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4215" y="642599"/>
            <a:ext cx="5544615" cy="1683786"/>
          </a:xfrm>
        </p:spPr>
        <p:txBody>
          <a:bodyPr/>
          <a:lstStyle/>
          <a:p>
            <a:pPr marL="0" indent="0">
              <a:buNone/>
            </a:pPr>
            <a:r>
              <a:rPr lang="sk" sz="900" dirty="0"/>
              <a:t>Pomocné otázky k formuláru spoločnej participácie: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900" dirty="0"/>
              <a:t>Ktoré udalosti z histórie regiónu sú podľa vás najdôležitejšie a mali by byť súčasťou vonkajšej expozície?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900" dirty="0"/>
              <a:t>Existujú nejaké miestne legendy alebo príbehy, ktoré by mali byť zahrnuté do rozprávania o ceste?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900" dirty="0"/>
              <a:t>Vidíte nejaké doplnkové vybavenie, ktoré by mohlo zatraktívniť oblasť a považujete to za užitočné? Aké ďalšie funkcie alebo atrakcie by ste chceli vidieť, ktoré by mohli túto cestu ešte viac vylepšiť?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900" dirty="0"/>
              <a:t>Aké ďalšie prvky by sa mali zahrnúť do poľa, aby sa uľahčila navigácia po ceste?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900" dirty="0"/>
              <a:t>Ako môžeme povzbudiť viac ľudí, aby navštívili túto cestu?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42" y="2617430"/>
            <a:ext cx="864096" cy="26369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434" y="2523791"/>
            <a:ext cx="468053" cy="47754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719" y="2509685"/>
            <a:ext cx="468053" cy="46805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284397" y="410837"/>
            <a:ext cx="36932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Archeologický a prírodný park vo Wysowej-Zdroji</a:t>
            </a:r>
            <a:endParaRPr lang="pl-PL" dirty="0">
              <a:solidFill>
                <a:srgbClr val="006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6BEDAEB-66A6-4274-AA00-E38287D0E8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0056" y="24813"/>
            <a:ext cx="1261284" cy="42883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E9C9436D-670E-44E2-8C85-46A1F4EDFF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0599" y="2576959"/>
            <a:ext cx="297527" cy="39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08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207" y="924442"/>
            <a:ext cx="4068654" cy="1643929"/>
          </a:xfrm>
        </p:spPr>
        <p:txBody>
          <a:bodyPr/>
          <a:lstStyle/>
          <a:p>
            <a:pPr marL="0" indent="0">
              <a:buNone/>
            </a:pPr>
            <a:r>
              <a:rPr lang="sk" sz="900" dirty="0"/>
              <a:t>Konštrukčné a architektonické riešenia budú odkazovať na štýl 18. storočia a budú hlavným vyhliadkovým bodom kúpeľného mesta Wysowa-Zdrój. Veža bude súčasťou riešení používaných počas prevádzky konfederačných táborov na komunikáciu medzi jednotlivými tábormi cez tzv. Pułask</a:t>
            </a:r>
            <a:r>
              <a:rPr lang="sk-SK" sz="900" dirty="0" err="1"/>
              <a:t>ého</a:t>
            </a:r>
            <a:r>
              <a:rPr lang="sk-SK" sz="900" dirty="0"/>
              <a:t> </a:t>
            </a:r>
            <a:r>
              <a:rPr lang="sk" sz="900" dirty="0"/>
              <a:t>vlajky - systém signalizačných vlajok (vlajka bude umiestnená na vrchu strechy veže). Z veže sa návštevníkom naskytne rozsiahly panoramatický výhľad na z úrovne terénu neprístupnú poľskú a slovenskú časť Nízkych Beskýd s najvyššími vrchmi na</a:t>
            </a:r>
            <a:r>
              <a:rPr lang="sk-SK" sz="900" dirty="0"/>
              <a:t> poľskej </a:t>
            </a:r>
            <a:r>
              <a:rPr lang="sk" sz="900" dirty="0"/>
              <a:t>strane Lackowa (997 m n. m.) na </a:t>
            </a:r>
            <a:r>
              <a:rPr lang="sk-SK" sz="900" dirty="0"/>
              <a:t>slovenskej</a:t>
            </a:r>
            <a:r>
              <a:rPr lang="sk" sz="900" dirty="0"/>
              <a:t> strane Busov (1002 m n. m.), za priaznivých poveternostných podmienok bude možné z veže pozorovať aj masív Vysokých Tatier.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25" y="2600653"/>
            <a:ext cx="1080122" cy="32961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887" y="2461059"/>
            <a:ext cx="536091" cy="54695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496" y="2469057"/>
            <a:ext cx="530961" cy="53096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72207" y="474627"/>
            <a:ext cx="4237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Výstavba vyhliadkovej veže na vrchu Jawor nad Wysowou Zdrójom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6BEDAEB-66A6-4274-AA00-E38287D0E8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0056" y="24813"/>
            <a:ext cx="1261284" cy="42883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75A603AC-3621-4ADE-947B-6020805EBE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878" y="607522"/>
            <a:ext cx="1547160" cy="240049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01AB9C44-F421-4ED0-B531-3EBB15F993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0791" y="2502908"/>
            <a:ext cx="347445" cy="46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17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25" y="2600653"/>
            <a:ext cx="1080122" cy="32961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029" y="2461059"/>
            <a:ext cx="536091" cy="54695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830" y="2405247"/>
            <a:ext cx="530961" cy="53096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149915" y="474627"/>
            <a:ext cx="51068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Výstavba vyhliadkovej veže na vrchu Jawor nad Wysowou Zdrójom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6BEDAEB-66A6-4274-AA00-E38287D0E8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0056" y="24813"/>
            <a:ext cx="1261284" cy="428836"/>
          </a:xfrm>
          <a:prstGeom prst="rect">
            <a:avLst/>
          </a:prstGeom>
        </p:spPr>
      </p:pic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FE01B8E4-E853-4B2E-A8AD-4F4175C83A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9915" y="818069"/>
            <a:ext cx="5538916" cy="1642990"/>
          </a:xfrm>
        </p:spPr>
        <p:txBody>
          <a:bodyPr/>
          <a:lstStyle/>
          <a:p>
            <a:pPr marL="0" indent="0">
              <a:buNone/>
            </a:pPr>
            <a:r>
              <a:rPr lang="sk" sz="900" dirty="0"/>
              <a:t>Pomocné otázky k formuláru spoločnej participácie: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900" dirty="0"/>
              <a:t>Ako hodnotíte nápad postaviť vyhliadkovú vežu vo Wysowej-Zdróji ? Myslíte si, že takáto vyhliadka bude turisticky atraktívna a prínosná pre rozvoj mesta?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900" dirty="0"/>
              <a:t>Ako by sa malo zohľadňovať kultúrne dedičstvo regiónu v jeho vzhľade a drobnej infraštruktúre?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900" dirty="0"/>
              <a:t>Aké zmeny v infraštruktúre by mohli zlepšiť dostupnosť tohto miesta?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900" dirty="0"/>
              <a:t>Aké doplnkové služby alebo vybavenie by ste chceli zaviesť v okolí veže na zlepšenie zážitku pre turistov a obyvateľov?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900" dirty="0"/>
              <a:t>Aké ďalšie turistické atrakcie by mohli byť spojené s projektom veže na zvýšenie atraktivity regiónu?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3D85728F-1D22-4E52-BC65-F694092597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0969" y="2461059"/>
            <a:ext cx="347445" cy="46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623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846273EC-681A-4B1F-8D0F-883A71667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832" y="2644176"/>
            <a:ext cx="1081900" cy="367846"/>
          </a:xfrm>
          <a:prstGeom prst="rect">
            <a:avLst/>
          </a:prstGeom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615" y="538399"/>
            <a:ext cx="3890532" cy="2328610"/>
          </a:xfrm>
        </p:spPr>
        <p:txBody>
          <a:bodyPr/>
          <a:lstStyle/>
          <a:p>
            <a:pPr marL="0" indent="0">
              <a:buNone/>
            </a:pPr>
            <a:r>
              <a:rPr lang="sk" sz="1000" dirty="0"/>
              <a:t>Cieľom tejto investície v obci Łosie, v gmine Ropa - pozdĺž prístupovej cesty k priehrade, medzi priehradou Klimkówka a prvým mostom cez rieku Ropa z priehrady - je vytvorenie funkčného a bezpečného vzdelávacieho priestoru pre rôzne vekové skupiny.</a:t>
            </a:r>
          </a:p>
          <a:p>
            <a:pPr marL="0" indent="0">
              <a:buNone/>
            </a:pPr>
            <a:r>
              <a:rPr lang="sk" sz="1000" dirty="0"/>
              <a:t>Cieľom projektu je skvalitniť priestor, zachovať jeho jedinečný charakter a vytvoriť ucelený komunikačný a funkčný systém, ktorý uspokojí potreby turistov z Poľska a Slovenska. Inšpiráciou je koncept záhrad živlov: voda, vzduch, oheň a zem, využívajúce prírodné hodnoty územia a princípy trvalo udržateľného rozvoja. Dôležitým prvkom je obmedzenie automobilovej dopravy v prospech peších a cyklistických trás s výnimkou vozidiel ZZS. Osvetlenie bude smerované do areálu a lampy budú zhasnuté po 22. hodine.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445" y="117925"/>
            <a:ext cx="1080122" cy="32961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732" y="2626297"/>
            <a:ext cx="362598" cy="36994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424" y="2636383"/>
            <a:ext cx="362598" cy="36259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215209" y="342299"/>
            <a:ext cx="2664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sk" dirty="0" err="1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Łosiańska </a:t>
            </a:r>
            <a:r>
              <a:rPr lang="sk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promenáda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329B394C-BEE0-4504-AA72-39FFD74B68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639" y="532311"/>
            <a:ext cx="1763383" cy="206014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85764242-6E00-47EF-8BEB-84E414F86F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0667" y="2632708"/>
            <a:ext cx="271949" cy="36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2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651" y="671914"/>
            <a:ext cx="5581708" cy="2225875"/>
          </a:xfrm>
        </p:spPr>
        <p:txBody>
          <a:bodyPr/>
          <a:lstStyle/>
          <a:p>
            <a:pPr marL="0" indent="0">
              <a:buNone/>
            </a:pPr>
            <a:r>
              <a:rPr lang="sk" sz="1000" dirty="0"/>
              <a:t>Pomocné otázky k formuláru spoločnej participácie: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1000" dirty="0"/>
              <a:t>Čo si myslíte o myšlienke vytvorenia vzdelávacieho priestoru pozdĺž prístupovej cesty k priehrade?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1000" dirty="0"/>
              <a:t>Aké zmeny v komunikácii či infraštruktúre treba zaviesť, aby sa zvýšil komfort užívateľov tohto priestoru?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1000" dirty="0"/>
              <a:t>Zaujíma vás myšlienka odkazovať na živly (voda, vzduch, oheň, zem) v navrhovanom priestore?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1000" dirty="0"/>
              <a:t>Aké vzdelávacie alebo informačné aktivity by mohli doplniť priestor pozdĺž cesty, aby prilákali turistov a poučili o miestnej prírode a histórii?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1000" dirty="0"/>
              <a:t>Aké výhody môže podľa vás táto investícia priniesť miestnej komunite?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445" y="117925"/>
            <a:ext cx="1080122" cy="32961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351" y="2504036"/>
            <a:ext cx="498797" cy="50890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413" y="2523557"/>
            <a:ext cx="469866" cy="46986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242440" y="397003"/>
            <a:ext cx="2664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sk" dirty="0" err="1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Łosiańska </a:t>
            </a:r>
            <a:r>
              <a:rPr lang="sk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promenáda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9FF14C48-F040-41F1-8A47-DCF92D1FEF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0559" y="2540455"/>
            <a:ext cx="347445" cy="46326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9FE18D9-6EBC-4420-9310-9AF6056390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175" y="2516770"/>
            <a:ext cx="1261284" cy="4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960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4215" y="658950"/>
            <a:ext cx="3744416" cy="1609166"/>
          </a:xfrm>
        </p:spPr>
        <p:txBody>
          <a:bodyPr/>
          <a:lstStyle/>
          <a:p>
            <a:pPr marL="0" indent="0">
              <a:buNone/>
            </a:pPr>
            <a:r>
              <a:rPr lang="sk" sz="900" dirty="0"/>
              <a:t>Rozsah investície: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900" dirty="0"/>
              <a:t>obnova existujúcich poľných chodníkov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900" dirty="0"/>
              <a:t>obnova existujúcich peších chodníkov vo forme spevnených plôch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900" dirty="0"/>
              <a:t>obnova existujúcich terénnych schodov na pešej ceste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900" dirty="0"/>
              <a:t>obnova existujúceho zábradlia pri poľných schodoch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900" dirty="0"/>
              <a:t>obnova existujúcich zábradlí pozdĺž chodníka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900" dirty="0"/>
              <a:t>výstavba bezpečnostných zábradlí a istiacich prvkov pozdĺž existujúceho chodníka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900" dirty="0"/>
              <a:t>výstavba mosta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900" dirty="0"/>
              <a:t>výstavba/inštalácia informačných tabúľ a nádob na triedenie odpadu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445" y="117925"/>
            <a:ext cx="1080122" cy="32961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039" y="2425363"/>
            <a:ext cx="533001" cy="54380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861" y="2425363"/>
            <a:ext cx="530961" cy="53096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143001" y="436573"/>
            <a:ext cx="47363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Obnova lesnej cesty z centra Klimkówky k jazeru Klimkówka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930695B3-5452-4AA2-862C-9843EEAA49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128" y="712778"/>
            <a:ext cx="1651846" cy="219385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9E7FFC0-3422-4B5D-95DB-38D812BEDD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9728" y="2473281"/>
            <a:ext cx="347445" cy="46326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3DEDADD-5F4F-45B0-BA87-D58715FE3E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576" y="2476425"/>
            <a:ext cx="1261284" cy="4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30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3001" y="709150"/>
            <a:ext cx="5544616" cy="1902067"/>
          </a:xfrm>
        </p:spPr>
        <p:txBody>
          <a:bodyPr/>
          <a:lstStyle/>
          <a:p>
            <a:pPr marL="0" indent="0">
              <a:buNone/>
            </a:pPr>
            <a:r>
              <a:rPr lang="sk" sz="1000" dirty="0"/>
              <a:t>Pomocné otázky k formuláru spoločnej participácie: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1000" dirty="0"/>
              <a:t>Ako hodnotíte návrh na obnovu existujúcich chodníkov?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1000" dirty="0"/>
              <a:t>Máte návrhy na materiály, ktoré by sa mali použiť na renováciu chodníkov?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1000" dirty="0"/>
              <a:t>Zvýši renovácia terénnych schodov na peších chodníkoch komfort využívania týchto trás?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1000" dirty="0"/>
              <a:t>Vidíte potrebu dodatočných bezpečnostných opatrení?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1000" dirty="0"/>
              <a:t>Aké informácie by podľa vás mali byť uvedené na týchto tabuliach (napr. informácie o histórii miesta, flóre a faune, turistické tipy)?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1000" dirty="0"/>
              <a:t>Aké ďalšie vybavenie by sa mohlo zahrnúť do návrhu na zlepšenie pohodlia chodcov?</a:t>
            </a:r>
          </a:p>
          <a:p>
            <a:pPr marL="0" indent="0">
              <a:buNone/>
            </a:pPr>
            <a:endParaRPr lang="pl-PL" sz="10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445" y="117925"/>
            <a:ext cx="1080122" cy="32961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402" y="2503941"/>
            <a:ext cx="472442" cy="48201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180" y="2503941"/>
            <a:ext cx="472937" cy="47293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143001" y="447540"/>
            <a:ext cx="47363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Obnova lesnej cesty z centra Klimkówky k jazeru Klimkówka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857E8E72-B466-4CD6-9655-10DA48CE23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1596" y="2533617"/>
            <a:ext cx="325187" cy="43358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C692499-557F-49BF-B1F5-B141BE3529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6110" y="2531891"/>
            <a:ext cx="1218006" cy="41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40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414" y="784369"/>
            <a:ext cx="3693240" cy="1462614"/>
          </a:xfrm>
        </p:spPr>
        <p:txBody>
          <a:bodyPr/>
          <a:lstStyle/>
          <a:p>
            <a:pPr marL="0" indent="0">
              <a:buNone/>
            </a:pPr>
            <a:r>
              <a:rPr lang="sk" dirty="0"/>
              <a:t>Výstavba vyhliadkovej veže na vrchu Szubienica (683 m  n.m.) v Tyliczi. Veža bude jednou z hlavných turistických atrakcií v okolí mesta Krynica-Zdrój a architektonické riešenia budú štýlovo odkazovať na budovy z 18. storočia s dôrazom na tzv. Pułaského vlajky, ktoré umožnili komunikáciu medzi tábormi Konfederácie ležiacimi pozdĺž súčasnej PL/SK hranice.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450" y="2600653"/>
            <a:ext cx="1080122" cy="32961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489" y="-810"/>
            <a:ext cx="540060" cy="55100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749" y="2455719"/>
            <a:ext cx="530961" cy="53096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179461" y="482477"/>
            <a:ext cx="40692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Výstavba vyhliadkovej veže na vrchu Szubienica v Tyliczi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35072FF2-A50A-4C26-A688-5CA2891597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766" y="515050"/>
            <a:ext cx="1547160" cy="240049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A987789-FFE3-4A26-BAD2-BF23C1EC0D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8499" y="2488325"/>
            <a:ext cx="389284" cy="51904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C3A8360F-FF73-4848-AA0A-A89FC47A39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112" y="2506781"/>
            <a:ext cx="1261284" cy="4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89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4215" y="736237"/>
            <a:ext cx="5472607" cy="2203827"/>
          </a:xfrm>
        </p:spPr>
        <p:txBody>
          <a:bodyPr/>
          <a:lstStyle/>
          <a:p>
            <a:pPr marL="0" indent="0">
              <a:buNone/>
            </a:pPr>
            <a:r>
              <a:rPr lang="sk" sz="900" dirty="0"/>
              <a:t>Pomocné otázky k formuláru spoločnej participácie: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900" dirty="0"/>
              <a:t>Čo si myslíte o myšlienke postaviť vyhliadkovú vežu na vrchu Szubienica ako turistickú atrakciu?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900" dirty="0"/>
              <a:t>Aké historické a architektonické prvky by podľa vás mali byť zahrnuté, aby veža lepšie odrážala históriu tohto miesta?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900" dirty="0"/>
              <a:t>Aké by podľa vás mali byť hlavné funkcie vyhliadkovej veže? Má veža slúžiť len ako vyhliadka alebo aj ako náučné miesto?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900" dirty="0"/>
              <a:t>Bude plánovaná vybavenosť okolo veže dostatočná?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900" dirty="0"/>
              <a:t>Aké opatrenia je možné podniknúť, aby sa z veže stalo miesto, ktoré bude lákať turistov po celý rok? Mali by sa počas tohto obdobia konať špeciálne akcie alebo aktivity?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900" dirty="0"/>
              <a:t>Aké historické alebo vzdelávacie prvky by mali byť zahrnuté?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900" dirty="0"/>
              <a:t>Mali by sa zaviesť nejaké ďalšie prvky infraštruktúry na zlepšenie komfortu turistov?</a:t>
            </a:r>
          </a:p>
          <a:p>
            <a:pPr>
              <a:buFont typeface="Wingdings" panose="05000000000000000000" pitchFamily="2" charset="2"/>
              <a:buChar char="Ø"/>
            </a:pPr>
            <a:endParaRPr lang="pl-PL" sz="900" dirty="0"/>
          </a:p>
          <a:p>
            <a:pPr marL="0" indent="0">
              <a:buNone/>
            </a:pPr>
            <a:endParaRPr lang="pl-PL" sz="9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796" y="2712641"/>
            <a:ext cx="936106" cy="28566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489" y="-810"/>
            <a:ext cx="540060" cy="55100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735" y="2628156"/>
            <a:ext cx="385171" cy="38517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304413" y="474627"/>
            <a:ext cx="43763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Výstavba vyhliadkovej veže na vrchu Szubienica v Tyliczi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0C17A465-57AA-4B88-A243-DBD6A35485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5321" y="2644980"/>
            <a:ext cx="264995" cy="35332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C8C2E60-869B-42D1-9C29-B3BF15D880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4245" y="2609571"/>
            <a:ext cx="1143342" cy="38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840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769" y="826977"/>
            <a:ext cx="4030501" cy="1663730"/>
          </a:xfrm>
        </p:spPr>
        <p:txBody>
          <a:bodyPr/>
          <a:lstStyle/>
          <a:p>
            <a:pPr marL="0" indent="0">
              <a:buNone/>
            </a:pPr>
            <a:r>
              <a:rPr lang="sk" sz="950" dirty="0"/>
              <a:t>Koncepcia navrhuje vytvorenie náučného chodníka na 3 trasách severne od Bardejova. Budú viesť zo Zborova na Stebník a ďalej; na Becherov a ďalej a na Bardejovské kúpele a ďalej. Existuje tu výborná možnosť napojenia na turistické chodníky (Cesta hrdinov SNP, E3. Východné Karpaty, spojenie s poľskými kúpeľmi Wysowa-Zdrój).</a:t>
            </a:r>
          </a:p>
          <a:p>
            <a:pPr marL="0" indent="0">
              <a:buNone/>
            </a:pPr>
            <a:r>
              <a:rPr lang="sk" sz="950" dirty="0"/>
              <a:t>Súčasťou investície je okrem iného: malý prístrešok pre turistov </a:t>
            </a:r>
            <a:r>
              <a:rPr lang="sk-SK" sz="950" dirty="0"/>
              <a:t>v núdzi </a:t>
            </a:r>
            <a:r>
              <a:rPr lang="sk" sz="950" dirty="0"/>
              <a:t>s ohniskom a </a:t>
            </a:r>
            <a:r>
              <a:rPr lang="sk-SK" sz="950" dirty="0"/>
              <a:t>možnosťou prenocovania</a:t>
            </a:r>
            <a:r>
              <a:rPr lang="sk" sz="950" dirty="0"/>
              <a:t> pre 4 osoby, </a:t>
            </a:r>
            <a:r>
              <a:rPr lang="sk-SK" sz="950" dirty="0"/>
              <a:t>jazvečí brloh – inštalácia dreveného jazveca a brlohu</a:t>
            </a:r>
            <a:r>
              <a:rPr lang="sk" sz="950" dirty="0"/>
              <a:t>. Lavičky a ohnisko pre 8-12 osôb, altánky, </a:t>
            </a:r>
            <a:r>
              <a:rPr lang="sk-SK" sz="950" dirty="0"/>
              <a:t>prepojovacie komunikácie </a:t>
            </a:r>
            <a:r>
              <a:rPr lang="sk" sz="950" dirty="0"/>
              <a:t>a cesty, vyhliadková veža na „</a:t>
            </a:r>
            <a:r>
              <a:rPr lang="sk-SK" sz="950" dirty="0"/>
              <a:t>Tri kopce</a:t>
            </a:r>
            <a:r>
              <a:rPr lang="sk" sz="950" dirty="0"/>
              <a:t>" - s 2x ohniskom a </a:t>
            </a:r>
            <a:r>
              <a:rPr lang="sk-SK" sz="950" dirty="0"/>
              <a:t>sedením</a:t>
            </a:r>
            <a:r>
              <a:rPr lang="sk" sz="950" dirty="0"/>
              <a:t>, studňa s infraštruktúrou, zemná </a:t>
            </a:r>
            <a:r>
              <a:rPr lang="sk-SK" sz="950" dirty="0"/>
              <a:t>rozhľadňa</a:t>
            </a:r>
            <a:r>
              <a:rPr lang="sk" sz="950" dirty="0"/>
              <a:t> „Kamenná hora“, informačné tabule a smerovníky.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821" y="2659589"/>
            <a:ext cx="864399" cy="26378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315" y="2540743"/>
            <a:ext cx="460890" cy="47023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863" y="39477"/>
            <a:ext cx="530961" cy="53096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135694" y="397272"/>
            <a:ext cx="40305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Náučný chodník „</a:t>
            </a:r>
            <a:r>
              <a:rPr lang="sk-SK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Jazvec</a:t>
            </a:r>
            <a:r>
              <a:rPr lang="sk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 </a:t>
            </a:r>
            <a: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b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 err="1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výstavba</a:t>
            </a:r>
            <a: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vyhliadkovej</a:t>
            </a:r>
            <a: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veže</a:t>
            </a:r>
            <a: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pl-PL" dirty="0" err="1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prvkov</a:t>
            </a:r>
            <a: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turistickej</a:t>
            </a:r>
            <a: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infraštruktúry</a:t>
            </a:r>
            <a:endParaRPr lang="pl-PL" dirty="0">
              <a:solidFill>
                <a:srgbClr val="006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" dirty="0">
              <a:solidFill>
                <a:srgbClr val="006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7D0EE097-B177-4A74-BA74-ACBDC06799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6300" y="2588589"/>
            <a:ext cx="304339" cy="40578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4ED2CFD-878E-429C-8A6E-4F39AD367B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157" y="2524789"/>
            <a:ext cx="1261284" cy="428836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5614E3F5-0480-40D9-BEC1-B2DBA03FDA8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899" y="474950"/>
            <a:ext cx="1538030" cy="1153522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6F4BB406-56AC-4DC2-A94C-44BA91AC96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899" y="1699432"/>
            <a:ext cx="1538030" cy="115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30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231" y="676068"/>
            <a:ext cx="5112569" cy="1800200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sk" sz="1100" dirty="0">
                <a:latin typeface="Arial" panose="020B0604020202020204" pitchFamily="34" charset="0"/>
                <a:cs typeface="Arial" panose="020B0604020202020204" pitchFamily="34" charset="0"/>
              </a:rPr>
              <a:t>Projekt plánovaný na realizáciu v rámci programu Interreg Poľsko - Slovensko 2021 - 2027</a:t>
            </a:r>
          </a:p>
          <a:p>
            <a:pPr marL="0" indent="0">
              <a:buNone/>
            </a:pPr>
            <a:endParaRPr lang="pl-PL" b="1" dirty="0"/>
          </a:p>
          <a:p>
            <a:pPr marL="0" indent="0">
              <a:buNone/>
            </a:pPr>
            <a:r>
              <a:rPr lang="sk" b="1" dirty="0"/>
              <a:t>Priorita 3</a:t>
            </a:r>
            <a:r>
              <a:rPr lang="sk" dirty="0"/>
              <a:t>: „</a:t>
            </a:r>
            <a:r>
              <a:rPr lang="sk-SK" dirty="0"/>
              <a:t>Tvorivé</a:t>
            </a:r>
            <a:r>
              <a:rPr lang="sk" dirty="0"/>
              <a:t> a turisticky atraktívne pohraničie“</a:t>
            </a:r>
          </a:p>
          <a:p>
            <a:pPr marL="0" indent="0">
              <a:buNone/>
            </a:pPr>
            <a:r>
              <a:rPr lang="sk" b="1" dirty="0"/>
              <a:t>Špecifický cieľ 1</a:t>
            </a:r>
            <a:r>
              <a:rPr lang="sk" dirty="0"/>
              <a:t>: "Posilnenie úlohy kultúry a udržateľného cestovného ruchu v </a:t>
            </a:r>
            <a:r>
              <a:rPr lang="sk-SK" dirty="0"/>
              <a:t>oblasti hospodárskeho rozvoja, sociálneho začlenenia a sociálnej inovácie</a:t>
            </a:r>
            <a:r>
              <a:rPr lang="sk" dirty="0"/>
              <a:t>."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661" y="2562364"/>
            <a:ext cx="1080122" cy="32961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666" y="2340122"/>
            <a:ext cx="648072" cy="66120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830" y="2405247"/>
            <a:ext cx="530961" cy="53096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304414" y="474627"/>
            <a:ext cx="2664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Priorita a špecifický cieľ programu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E26C8B68-3C50-432C-B52C-CC6E1A3744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5366" y="2439095"/>
            <a:ext cx="372835" cy="49711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691BCE0-5C44-4E0B-AF38-D449A85AA0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238" y="2463290"/>
            <a:ext cx="1261284" cy="4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06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306" y="788179"/>
            <a:ext cx="5456425" cy="1663730"/>
          </a:xfrm>
        </p:spPr>
        <p:txBody>
          <a:bodyPr/>
          <a:lstStyle/>
          <a:p>
            <a:pPr marL="0" indent="0">
              <a:buNone/>
            </a:pPr>
            <a:r>
              <a:rPr lang="sk" sz="1000" dirty="0"/>
              <a:t>Pomocné otázky k formuláru spoločnej participácie: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1000" dirty="0"/>
              <a:t>Čo si myslíte o myšlienke vytvorenia náučného chodníka na 3 trasách pri Bardejove? Myslíte si, že takáto cesta bude atraktívna pre turistov aj obyvateľov?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1000" dirty="0"/>
              <a:t>Ktoré prvky infraštruktúry považujete v kontexte tejto investície za najdôležitejšie?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1000" dirty="0"/>
              <a:t>Mala by takáto vyhliadková veža ponúkať doplnkové funkcie, napríklad náučný bod, alebo by mala byť viac zameraná na krajinné hodnoty?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1000" dirty="0"/>
              <a:t>Aká vybavenosť vo verejnom priestore by bola pre vás dôležitá?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1000" dirty="0"/>
              <a:t>Aké ďalšie vzdelávacie prvky súvisiace s prírodou alebo históriou regiónu by bolo možné zahrnúť do projektu?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1000" dirty="0"/>
              <a:t>Vidíte potrebu pridať ďalšie formy informácií, ktoré by mohli </a:t>
            </a:r>
            <a:r>
              <a:rPr lang="sk-SK" sz="1000" dirty="0"/>
              <a:t>pomôcť</a:t>
            </a:r>
            <a:r>
              <a:rPr lang="sk" sz="1000" dirty="0"/>
              <a:t> turisto</a:t>
            </a:r>
            <a:r>
              <a:rPr lang="sk-SK" sz="1000" dirty="0"/>
              <a:t>m</a:t>
            </a:r>
            <a:r>
              <a:rPr lang="sk" sz="1000" dirty="0"/>
              <a:t>?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750" y="2687553"/>
            <a:ext cx="739245" cy="22559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951" y="2589721"/>
            <a:ext cx="412883" cy="42125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863" y="39477"/>
            <a:ext cx="530961" cy="53096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280464" y="374257"/>
            <a:ext cx="459232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Náučný chodník „</a:t>
            </a:r>
            <a:r>
              <a:rPr lang="sk-SK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Jazvec</a:t>
            </a:r>
            <a:r>
              <a:rPr lang="sk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 </a:t>
            </a:r>
            <a: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b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 err="1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výstavba</a:t>
            </a:r>
            <a: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vyhliadkovej</a:t>
            </a:r>
            <a: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veže</a:t>
            </a:r>
            <a: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pl-PL" dirty="0" err="1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prvkov</a:t>
            </a:r>
            <a: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turistickej</a:t>
            </a:r>
            <a: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infraštruktúry</a:t>
            </a:r>
            <a:endParaRPr lang="pl-PL" dirty="0">
              <a:solidFill>
                <a:srgbClr val="006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" dirty="0">
              <a:solidFill>
                <a:srgbClr val="006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D61DD8CC-4274-49D7-8605-D1962D5640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0799" y="2615356"/>
            <a:ext cx="277486" cy="36998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0ED9A20-2CD0-48AC-B2EF-D6E0BD91E9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3665" y="2615356"/>
            <a:ext cx="1080120" cy="36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74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223" y="679800"/>
            <a:ext cx="5256584" cy="1504588"/>
          </a:xfrm>
        </p:spPr>
        <p:txBody>
          <a:bodyPr/>
          <a:lstStyle/>
          <a:p>
            <a:pPr marL="0" indent="0">
              <a:buNone/>
            </a:pPr>
            <a:r>
              <a:rPr lang="sk" dirty="0"/>
              <a:t>Projekt bude zahŕňať konzerváciu niekoľkých zariadení: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dirty="0"/>
              <a:t>objekt č. 07 "Obnova veže brány I, vonkajšie predhradie I";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dirty="0"/>
              <a:t>objekt č. 21 „Obnova obranného múru IV, vonkajšie oddelenie III“;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dirty="0"/>
              <a:t>objekt č. 26 „Obnova západnej bašty II, vonkajšie oddelenie III“; </a:t>
            </a:r>
          </a:p>
          <a:p>
            <a:pPr marL="0" indent="0">
              <a:buNone/>
            </a:pPr>
            <a:endParaRPr lang="sk-SK" sz="500" dirty="0"/>
          </a:p>
          <a:p>
            <a:pPr marL="0" indent="0">
              <a:buNone/>
            </a:pPr>
            <a:r>
              <a:rPr lang="sk-SK" dirty="0"/>
              <a:t>a</a:t>
            </a:r>
            <a:r>
              <a:rPr lang="sk" dirty="0"/>
              <a:t> súvisiaci archeologický a historický </a:t>
            </a:r>
          </a:p>
          <a:p>
            <a:pPr marL="0" indent="0">
              <a:buNone/>
            </a:pPr>
            <a:r>
              <a:rPr lang="sk" dirty="0"/>
              <a:t>výskum, vybavenie a zariadenie.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14" y="2659530"/>
            <a:ext cx="1080122" cy="32961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085" y="2510183"/>
            <a:ext cx="504056" cy="51427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62" y="2047715"/>
            <a:ext cx="450140" cy="45014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304414" y="407590"/>
            <a:ext cx="2664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Rekonštrukcia časti hradu Zborov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AA61DD1A-3F9E-4CB1-AD03-3F31D6CACE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4515" y="60442"/>
            <a:ext cx="398221" cy="530961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37EF5464-D9B5-4FAA-9A37-F0AA55B715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469" y="2100630"/>
            <a:ext cx="1267370" cy="43090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11B0544-F1E2-41B9-A9C3-9485FA3E85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0528" y="1667760"/>
            <a:ext cx="2576484" cy="132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216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8220" y="611932"/>
            <a:ext cx="5544616" cy="1504588"/>
          </a:xfrm>
        </p:spPr>
        <p:txBody>
          <a:bodyPr/>
          <a:lstStyle/>
          <a:p>
            <a:pPr marL="0" indent="0">
              <a:buNone/>
            </a:pPr>
            <a:r>
              <a:rPr lang="sk" sz="1000" dirty="0"/>
              <a:t>Pomocné otázky k formuláru spoločnej participácie: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1000" dirty="0"/>
              <a:t>Ako hodnotíte myšlienku zachovania historických stavieb, ako je veža brány, obranný múr a bašta?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1000" dirty="0"/>
              <a:t>Aké historické alebo architektonické prvky treba brať do úvahy pri konzervácii, aby čo najlepšie odrážali charakter pôvodnej stavby?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1000" dirty="0"/>
              <a:t>Aké sociálno-ekonomické prínosy vidíte v záchrane týchto pamiatok?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1000" dirty="0"/>
              <a:t>Myslíte si, že doplnkové vybavenie alebo vybavenie priestorov, ako sú výstavy alebo multimediálne inštalácie, pomôže lepšie predstaviť históriu týchto miest?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1000" dirty="0"/>
              <a:t>Aké podujatia alebo iniciatívy (napr. workshopy, historické rekonštrukcie) by sa mohli zorganizovať v súvislosti s konzervačnými prácami s cieľom zapojiť miestnu komunitu?</a:t>
            </a:r>
          </a:p>
          <a:p>
            <a:pPr>
              <a:buFont typeface="Wingdings" panose="05000000000000000000" pitchFamily="2" charset="2"/>
              <a:buChar char="Ø"/>
            </a:pPr>
            <a:endParaRPr lang="pl-PL" sz="10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814" y="2748870"/>
            <a:ext cx="775905" cy="23677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491" y="2589833"/>
            <a:ext cx="387952" cy="39581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15" y="2617445"/>
            <a:ext cx="371700" cy="3717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304414" y="388470"/>
            <a:ext cx="2664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Rekonštrukcia časti hradu Zborov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C7BF0F5-6EDB-43E6-83CE-19E339B90B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5794" y="25550"/>
            <a:ext cx="398220" cy="53096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C08F08C1-ADF6-4CDC-896D-4B13821A65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9508" y="2617445"/>
            <a:ext cx="1110534" cy="37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92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09E7D6D8-6B81-4CB9-89CA-10A546F4A8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031" y="69068"/>
            <a:ext cx="1968612" cy="2952918"/>
          </a:xfrm>
          <a:prstGeom prst="rect">
            <a:avLst/>
          </a:prstGeom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414" y="784369"/>
            <a:ext cx="3080161" cy="1462614"/>
          </a:xfrm>
        </p:spPr>
        <p:txBody>
          <a:bodyPr/>
          <a:lstStyle/>
          <a:p>
            <a:pPr marL="0" indent="0">
              <a:buNone/>
            </a:pPr>
            <a:r>
              <a:rPr lang="sk" dirty="0"/>
              <a:t>Tento projekt bude zahŕňať renováciu 2 kostolných veží, strechy a podkrovných miestností. Aj nábytok a vybavenie. Zrenovovaný priestor bude určený na výstavu venovanú Barskej konfederácii. Kostol sv. Žofie je národnou kultúrnou pamiatkou v katastrálnom území Zborov.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02" y="2572341"/>
            <a:ext cx="1080122" cy="32961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938" y="2340119"/>
            <a:ext cx="648072" cy="66120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768" y="2405244"/>
            <a:ext cx="530961" cy="53096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304413" y="474627"/>
            <a:ext cx="29361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Rekonštrukcia časti kostola sv. Žofie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57D781D7-5F2D-4A32-8132-F10385824C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6796" y="37684"/>
            <a:ext cx="347445" cy="46326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80A0C13-41CE-4907-93A4-B69C3EA5C4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58" y="2473120"/>
            <a:ext cx="1261284" cy="4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558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414" y="784369"/>
            <a:ext cx="5168393" cy="1462614"/>
          </a:xfrm>
        </p:spPr>
        <p:txBody>
          <a:bodyPr/>
          <a:lstStyle/>
          <a:p>
            <a:pPr marL="0" indent="0">
              <a:buNone/>
            </a:pPr>
            <a:r>
              <a:rPr lang="sk" sz="900" dirty="0"/>
              <a:t>Pomocné otázky k formuláru spoločnej participácie: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900" dirty="0"/>
              <a:t>Ako hodnotíte myšlienku obnovy kostolných veží, strechy a podkrovia v kostole sv. Žofie?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900" dirty="0"/>
              <a:t>Ovplyvnia plánované rekonštrukčné práce každodenný život obyvateľov </a:t>
            </a:r>
            <a:r>
              <a:rPr lang="sk" sz="900" dirty="0" err="1"/>
              <a:t>Zborova </a:t>
            </a:r>
            <a:r>
              <a:rPr lang="sk" sz="900" dirty="0"/>
              <a:t>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900" dirty="0"/>
              <a:t>Aké informácie alebo historické prvky považujete za dôležité zahrnúť do výstavy?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900" dirty="0"/>
              <a:t>Aké ďalšie výstavné prvky alebo podujatia (napr. workshopy, stretnutia s historikmi) by mohli obohatiť tému Barskej Konfederácie?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900" dirty="0"/>
              <a:t>Myslíte si, že priestor kostola by sa mal využívať aj na iné účely, ako sú kultúrne podujatia, koncerty či komunitné stretnutia?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900" dirty="0"/>
              <a:t>Aké ďalšie funkcie tohto miesta by boli zaujímavé pre vás a miestnu komunitu?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900" dirty="0"/>
              <a:t>Aké doplnkové aktivity môžu zvýšiť atraktivitu tohto miesta pre návštevníkov, napr. </a:t>
            </a:r>
            <a:r>
              <a:rPr lang="sk-SK" sz="900" dirty="0"/>
              <a:t>s</a:t>
            </a:r>
            <a:r>
              <a:rPr lang="sk" sz="900" dirty="0"/>
              <a:t>prievodcovia, vzdelávacie materiály?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706" y="2701991"/>
            <a:ext cx="881495" cy="26900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420" y="2546821"/>
            <a:ext cx="416351" cy="42479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771" y="2565345"/>
            <a:ext cx="406267" cy="4062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304413" y="506497"/>
            <a:ext cx="28915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Rekonštrukcia časti kostola sv. Žofie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1EA9D7C-55C6-4D5C-8A1E-6E1903120E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4887" y="35106"/>
            <a:ext cx="347445" cy="46326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B4A3D43-62A6-4332-8727-58871020BB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8511" y="2605716"/>
            <a:ext cx="1152128" cy="39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28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414" y="621581"/>
            <a:ext cx="5112569" cy="1462614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k" sz="900" dirty="0"/>
              <a:t>Kulinárske podujatie: Prezentácia jedál, korenín a byliniek z pohraničia vrátane historickej kuchyne a prípravy jedál na mieste (podujatie na poľskej a slovenskej strane hranice)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900" dirty="0"/>
              <a:t>Umelecké vystúpenia ľudových kapiel z pohraničia, umeleckých skupín detí a mládeže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900" dirty="0"/>
              <a:t>Historické rekonštrukcie zasadené do reálií poľsko-slovenského pohraničia, zohľadňujúce časy Barskej konfederácie a nádheru hradu v Zborove - šarvátky, prehliadky, cvičenia a pod.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900" dirty="0"/>
              <a:t>Mapa – sprievodca projektom (online a tradičná verzia)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900" dirty="0"/>
              <a:t>Historická konferencia s propagáciou tradičných remesiel z pohraničia PL-SK</a:t>
            </a:r>
            <a:endParaRPr lang="pl-PL" sz="900" dirty="0"/>
          </a:p>
          <a:p>
            <a:pPr>
              <a:buFont typeface="Wingdings" panose="05000000000000000000" pitchFamily="2" charset="2"/>
              <a:buChar char="Ø"/>
            </a:pPr>
            <a:r>
              <a:rPr lang="sk" sz="900" dirty="0"/>
              <a:t>Školské výlety Krynica-Zdrój-Ropa-Zborov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900" dirty="0"/>
              <a:t>Propagačné a reklamné aktivity projektu - propagácia: film, plagát, rozhlasové a TV spoty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56" y="2657824"/>
            <a:ext cx="1080122" cy="32961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859" y="2459399"/>
            <a:ext cx="530961" cy="54172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506" y="2500785"/>
            <a:ext cx="458953" cy="45895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304414" y="359971"/>
            <a:ext cx="3008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Mäkké aktivity: propagačné a vzdelávacie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DDC4F9C4-8D29-4FC9-B42C-AF9545DBB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3480" y="2539770"/>
            <a:ext cx="347445" cy="46326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6CD71DAC-751B-42F1-86CF-51AF43D8AD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291" y="2515843"/>
            <a:ext cx="1261284" cy="4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85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207" y="593654"/>
            <a:ext cx="5616623" cy="1985012"/>
          </a:xfrm>
        </p:spPr>
        <p:txBody>
          <a:bodyPr/>
          <a:lstStyle/>
          <a:p>
            <a:pPr marL="0" indent="0">
              <a:buNone/>
            </a:pPr>
            <a:r>
              <a:rPr lang="sk" sz="1000" dirty="0"/>
              <a:t>Pomocné otázky k formuláru spoločnej participácie: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950" dirty="0"/>
              <a:t>Ako hodnotíte myšlienku organizovania navrhovaných propagačných a vzdelávacích podujatí? Budú podľa vás atraktívne pre turistov aj obyvateľov regiónu?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950" dirty="0"/>
              <a:t>Aké propagačné a reklamné aktivity by boli najefektívnejšie pri získavaní zainteresovaných strán z Poľska a Slovenska?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950" dirty="0"/>
              <a:t>Aké ďalšie iniciatívy alebo podujatia by sa mohli v regióne naplánovať na obohatenie turistickej ponuky a prilákanie väčšieho počtu turistov a záujem miestnych komunít?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950" dirty="0"/>
              <a:t>Ktoré aspekty poľsko-slovenskej spolupráce v kontexte tohto projektu sú pre vás najdôležitejšie?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950" dirty="0"/>
              <a:t>Ako môžu udalosti na oboch stranách hranice lepšie interagovať a zapojiť obe komunity?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950" dirty="0"/>
              <a:t>Aké formy propagácie podujatí by boli podľa vás najefektívnejšie na oslovenie čo najširšieho publika?</a:t>
            </a:r>
          </a:p>
          <a:p>
            <a:pPr>
              <a:buFont typeface="Wingdings" panose="05000000000000000000" pitchFamily="2" charset="2"/>
              <a:buChar char="Ø"/>
            </a:pPr>
            <a:endParaRPr lang="pl-PL" sz="95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14" y="2647353"/>
            <a:ext cx="1080122" cy="32961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9554" y="2532296"/>
            <a:ext cx="458101" cy="46738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811" y="2540731"/>
            <a:ext cx="458953" cy="45895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304414" y="359971"/>
            <a:ext cx="3008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Mäkké aktivity: propagačné a vzdelávacie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21B516BF-4DDD-41A7-BF7F-964970ECA6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6703" y="2548551"/>
            <a:ext cx="342643" cy="45685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5C65834-7DEE-4949-9265-B7D21FEF44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9190" y="2556525"/>
            <a:ext cx="1261284" cy="4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413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414" y="686003"/>
            <a:ext cx="5112569" cy="1462614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sk" dirty="0"/>
              <a:t>Hodnota oprávnených nákladov: 4 994 </a:t>
            </a:r>
            <a:r>
              <a:rPr lang="sk"/>
              <a:t>437,87 EUR</a:t>
            </a:r>
            <a:endParaRPr lang="sk" dirty="0"/>
          </a:p>
          <a:p>
            <a:pPr marL="0" indent="0">
              <a:spcBef>
                <a:spcPts val="0"/>
              </a:spcBef>
              <a:buNone/>
            </a:pPr>
            <a:r>
              <a:rPr lang="sk" dirty="0"/>
              <a:t>Hodnota financovania/príspevku (80 %):</a:t>
            </a:r>
            <a:r>
              <a:rPr lang="sk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sk" dirty="0"/>
              <a:t>3 995 550,30 EUR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397" y="2622627"/>
            <a:ext cx="1008114" cy="30764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376" y="2495763"/>
            <a:ext cx="506223" cy="51648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830" y="2477255"/>
            <a:ext cx="458953" cy="45895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304414" y="418042"/>
            <a:ext cx="2664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Odhadovaný rozpočet projektu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AA53BE9F-4A41-4BDC-9902-0D38F9C99F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7270" y="2546909"/>
            <a:ext cx="305417" cy="407223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B5A84D8B-8756-4D23-91BE-832CAA3EDC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895" y="2533026"/>
            <a:ext cx="1168359" cy="397242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E4A62ED-15A3-4D2C-B9B5-46D35B3D18D3}"/>
              </a:ext>
            </a:extLst>
          </p:cNvPr>
          <p:cNvSpPr txBox="1"/>
          <p:nvPr/>
        </p:nvSpPr>
        <p:spPr>
          <a:xfrm>
            <a:off x="304413" y="1446089"/>
            <a:ext cx="52404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dirty="0">
                <a:latin typeface="Arial" panose="020B0604020202020204" pitchFamily="34" charset="0"/>
                <a:cs typeface="Arial" panose="020B0604020202020204" pitchFamily="34" charset="0"/>
              </a:rPr>
              <a:t>Miestna komunita a turisti z rôznych vekových skupín, vrátane starších ľudí a rodín s deťmi, ľudí so zdravotným postihnutím, škôlky, školy, univerzity so zameraním na prírodné vedy a históriu, proekologické a pro-environmentálne organizácie, inštitúcie zaoberajúce sa zdravotne postihnutými a staršími ľuďmi, miestny umelci a remeselníci, organizácie pôsobiace v oblasti cestovného ruchu, vrátane: turistických kancelárií.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73D9230A-9A81-4D97-A35D-947ECEE2B2A4}"/>
              </a:ext>
            </a:extLst>
          </p:cNvPr>
          <p:cNvSpPr txBox="1"/>
          <p:nvPr/>
        </p:nvSpPr>
        <p:spPr>
          <a:xfrm>
            <a:off x="304414" y="1184479"/>
            <a:ext cx="2664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Cieľové skupiny</a:t>
            </a:r>
          </a:p>
        </p:txBody>
      </p:sp>
    </p:spTree>
    <p:extLst>
      <p:ext uri="{BB962C8B-B14F-4D97-AF65-F5344CB8AC3E}">
        <p14:creationId xmlns:p14="http://schemas.microsoft.com/office/powerpoint/2010/main" val="2796338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4234" y="864369"/>
            <a:ext cx="5112569" cy="1462614"/>
          </a:xfrm>
        </p:spPr>
        <p:txBody>
          <a:bodyPr/>
          <a:lstStyle/>
          <a:p>
            <a:pPr marL="0" indent="0">
              <a:buNone/>
            </a:pPr>
            <a:r>
              <a:rPr lang="sk" dirty="0"/>
              <a:t>1. október 2025 – 30. september 2027</a:t>
            </a:r>
          </a:p>
          <a:p>
            <a:pPr marL="0" indent="0">
              <a:buNone/>
            </a:pPr>
            <a:r>
              <a:rPr lang="sk" dirty="0"/>
              <a:t>Tento dátum umožní výber dodávateľov v zime, ktorí začnú práce v terénne už na jar, po roztopení snehu. Tento termín zároveň umožní organizovanie propagačných a vzdelávacích podujatí počas jari a leta 2027.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827" y="2600653"/>
            <a:ext cx="1080122" cy="32961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628" y="2340122"/>
            <a:ext cx="648072" cy="66120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830" y="2405247"/>
            <a:ext cx="530961" cy="53096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A5776EF3-6EF7-46BA-BA26-B7C100F57E62}"/>
              </a:ext>
            </a:extLst>
          </p:cNvPr>
          <p:cNvSpPr txBox="1"/>
          <p:nvPr/>
        </p:nvSpPr>
        <p:spPr>
          <a:xfrm>
            <a:off x="324234" y="524494"/>
            <a:ext cx="2664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Plánovaný termín realizácie Projektu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21FAFD10-C4F2-435B-A281-F2D16B885B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4655" y="2405248"/>
            <a:ext cx="398220" cy="53096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76C451C7-144D-4153-9482-DE3B2C35AA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14" y="2501432"/>
            <a:ext cx="1261284" cy="4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177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414" y="784368"/>
            <a:ext cx="5112569" cy="1555755"/>
          </a:xfrm>
        </p:spPr>
        <p:txBody>
          <a:bodyPr/>
          <a:lstStyle/>
          <a:p>
            <a:pPr marL="0" indent="0">
              <a:buNone/>
            </a:pPr>
            <a:r>
              <a:rPr lang="sk" dirty="0"/>
              <a:t>Termín participácie: 17.12.2024 – 31.12.2024.</a:t>
            </a:r>
          </a:p>
          <a:p>
            <a:pPr marL="0" indent="0">
              <a:buNone/>
            </a:pPr>
            <a:r>
              <a:rPr lang="sk" dirty="0"/>
              <a:t>Kontaktná osoba ohľadom participácie: Bartłomiej Sołtys – referent lesnej správy Łosie (</a:t>
            </a:r>
            <a:r>
              <a:rPr lang="sk" dirty="0">
                <a:hlinkClick r:id="rId2"/>
              </a:rPr>
              <a:t>losie@krakow.lasy.gov.pl </a:t>
            </a:r>
            <a:r>
              <a:rPr lang="sk" dirty="0"/>
              <a:t>)</a:t>
            </a:r>
          </a:p>
          <a:p>
            <a:pPr marL="0" indent="0">
              <a:buNone/>
            </a:pPr>
            <a:r>
              <a:rPr lang="sk" dirty="0"/>
              <a:t>Počas obdobia participácie je v sídle každého partnera zriadené konzultačné miesto, kde môžete získať viac informácií o plánovaných aktivitách a predložiť svoje pripomienky/návrhy/otázky.</a:t>
            </a:r>
          </a:p>
          <a:p>
            <a:pPr marL="0" indent="0">
              <a:buNone/>
            </a:pPr>
            <a:r>
              <a:rPr lang="sk" dirty="0"/>
              <a:t>Okrem toho sa na 23. decembra 2024 plánuje zorganizovať webinár o projekte. Odkaz na webinár je dostupný na stránkach participácie u jednotlivých partnerov.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569" y="2583512"/>
            <a:ext cx="1080122" cy="32961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581" y="2340123"/>
            <a:ext cx="648072" cy="66120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830" y="2405247"/>
            <a:ext cx="530961" cy="53096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304414" y="474627"/>
            <a:ext cx="2664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Termíny účasti a kontaktné údaje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23BAFE49-CDA5-4391-A6A3-C83D86304F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4434" y="2472948"/>
            <a:ext cx="347445" cy="46326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55342ED5-000C-4F8C-BFD8-512D81049E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278" y="2496344"/>
            <a:ext cx="1261284" cy="4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36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0853" y="934419"/>
            <a:ext cx="5112569" cy="1462614"/>
          </a:xfrm>
        </p:spPr>
        <p:txBody>
          <a:bodyPr/>
          <a:lstStyle/>
          <a:p>
            <a:pPr marL="0" indent="0">
              <a:buNone/>
            </a:pPr>
            <a:r>
              <a:rPr lang="sk" dirty="0"/>
              <a:t>Hlavným cieľom cezhraničného projektu je rozvoj udržateľného prírodného turizmu, ktorý prispieva k ochrane životného prostredia, zohľadňuje historické dedičstvo regiónu, ukazuje kultúrne väzby a tradície oboch krajín, posilňuje cezhraničnú spoluprácu a podporuje miestne komunity.</a:t>
            </a:r>
          </a:p>
          <a:p>
            <a:pPr marL="0" indent="0">
              <a:buNone/>
            </a:pPr>
            <a:r>
              <a:rPr lang="sk" dirty="0"/>
              <a:t>Projekt tak vytvára príležitosť spojiť prírodné a historické hodnoty, ponúka turistom komplexnejší zážitok a prináša výhody miestnym komunitám z hľadiska ochrany životného prostredia, ako aj kultúrneho a ekonomického rozvoja.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77" y="2634802"/>
            <a:ext cx="915522" cy="27938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429" y="2444769"/>
            <a:ext cx="530961" cy="54172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830" y="2459609"/>
            <a:ext cx="476599" cy="47659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260318" y="476552"/>
            <a:ext cx="524040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Hlavný cieľ projektu s názvom </a:t>
            </a:r>
            <a:r>
              <a:rPr lang="sk" sz="1100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Udržiavanie historických tradícií a povedomia o prírodnom dedičstve na poľsko-slovenskom pohraničí</a:t>
            </a:r>
            <a:endParaRPr lang="pl-PL" dirty="0">
              <a:solidFill>
                <a:srgbClr val="006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>
              <a:solidFill>
                <a:srgbClr val="006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EDDEEFFA-165F-4FA9-ABA5-03A818E379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4655" y="2484001"/>
            <a:ext cx="347445" cy="46326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12322B28-7B23-4A6B-BF4A-F2D19A04B6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239" y="2496984"/>
            <a:ext cx="1261284" cy="4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140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230" y="467916"/>
            <a:ext cx="4968551" cy="1800200"/>
          </a:xfrm>
        </p:spPr>
        <p:txBody>
          <a:bodyPr/>
          <a:lstStyle/>
          <a:p>
            <a:pPr marL="0" indent="0">
              <a:buNone/>
            </a:pPr>
            <a:r>
              <a:rPr lang="sk" dirty="0"/>
              <a:t>Pozývame Vás, aby ste sa zapojili do verejnej participácie v súvislosti s plánovanými úlohami v rámci projektu: </a:t>
            </a:r>
            <a:r>
              <a:rPr lang="sk" dirty="0">
                <a:solidFill>
                  <a:srgbClr val="006050"/>
                </a:solidFill>
              </a:rPr>
              <a:t>"Udržiavanie historických tradícií a povedomia o prírodnom dedičstve na poľsko-slovenskom pohraničí" </a:t>
            </a:r>
            <a:r>
              <a:rPr lang="sk" dirty="0"/>
              <a:t>vyplnením formulára.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sk" dirty="0"/>
              <a:t>					Srdečne Vás pozývame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55" y="2526621"/>
            <a:ext cx="1080122" cy="32961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5157" y="2340119"/>
            <a:ext cx="648072" cy="66120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058" y="2376337"/>
            <a:ext cx="530961" cy="53096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2E2CD4B-04AC-4980-93A9-B7EA18FB6F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050" y="2427400"/>
            <a:ext cx="1261284" cy="42883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4084BC9-85EF-49CB-AFB5-E4BAD19624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8180" y="2397656"/>
            <a:ext cx="378523" cy="50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70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255" y="709985"/>
            <a:ext cx="5112569" cy="1462614"/>
          </a:xfrm>
        </p:spPr>
        <p:txBody>
          <a:bodyPr/>
          <a:lstStyle/>
          <a:p>
            <a:pPr marL="0" indent="0">
              <a:buNone/>
            </a:pPr>
            <a:r>
              <a:rPr lang="sk" b="1" dirty="0"/>
              <a:t>Na poľskej strane: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/>
              <a:t>Nadleśnictwo Łosie (HP)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/>
              <a:t>Gmina Ropa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/>
              <a:t>Gmina Krynica Zdrój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sk" b="1" dirty="0"/>
              <a:t>Na slovenskej strane: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dirty="0"/>
              <a:t>L</a:t>
            </a:r>
            <a:r>
              <a:rPr lang="sk-SK" dirty="0"/>
              <a:t>ESY</a:t>
            </a:r>
            <a:r>
              <a:rPr lang="sk" dirty="0"/>
              <a:t> SR, </a:t>
            </a:r>
            <a:r>
              <a:rPr lang="sk-SK" dirty="0"/>
              <a:t>š. p.</a:t>
            </a:r>
            <a:endParaRPr lang="sk" dirty="0"/>
          </a:p>
          <a:p>
            <a:pPr>
              <a:buFont typeface="Wingdings" panose="05000000000000000000" pitchFamily="2" charset="2"/>
              <a:buChar char="Ø"/>
            </a:pPr>
            <a:r>
              <a:rPr lang="sk" dirty="0"/>
              <a:t>Obec Zborov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49" y="2545709"/>
            <a:ext cx="1080122" cy="32961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254" y="2360838"/>
            <a:ext cx="648072" cy="66120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830" y="2405247"/>
            <a:ext cx="530961" cy="53096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279423" y="388690"/>
            <a:ext cx="3537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Projektové partnerstvo a oblasť jeho realizácie: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FAFC9C2-8DFD-4775-A40D-B7B1A9DE68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3263" y="202114"/>
            <a:ext cx="3600398" cy="2405567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CCC9FD6-9B87-4C66-AD42-9B0B6F1211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6209" y="2432530"/>
            <a:ext cx="388370" cy="51782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606B9A63-5A6A-49EC-875A-C84EA313F2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50" y="2432530"/>
            <a:ext cx="1261284" cy="4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86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2771362" y="1488445"/>
            <a:ext cx="21672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" dirty="0"/>
              <a:t>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AA9BA2A-6C36-4C13-AD84-5170EF341C3F}"/>
              </a:ext>
            </a:extLst>
          </p:cNvPr>
          <p:cNvSpPr txBox="1"/>
          <p:nvPr/>
        </p:nvSpPr>
        <p:spPr>
          <a:xfrm>
            <a:off x="1656383" y="446585"/>
            <a:ext cx="30963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Odôvodnenie projektového partnerstva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79BC0380-AAFF-446F-97C0-9D06C0E32158}"/>
              </a:ext>
            </a:extLst>
          </p:cNvPr>
          <p:cNvSpPr txBox="1"/>
          <p:nvPr/>
        </p:nvSpPr>
        <p:spPr>
          <a:xfrm>
            <a:off x="4680719" y="2941946"/>
            <a:ext cx="10477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800" dirty="0">
              <a:solidFill>
                <a:schemeClr val="bg1"/>
              </a:solidFill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78B10CA2-1493-4F99-9C05-EAD37FFF13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62" y="35868"/>
            <a:ext cx="1656497" cy="47992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E521EE5-6CA7-4136-9B05-888C75AC98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200" y="1510618"/>
            <a:ext cx="1350624" cy="412162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978D34E1-182C-48C6-9FB8-D739D5D8C9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2646" y="2012664"/>
            <a:ext cx="765183" cy="780694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54E710FE-6D03-49BE-B830-4F0EA1D4B3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894" y="1406896"/>
            <a:ext cx="652413" cy="652413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41777332-3987-4D6D-BE66-088A292C43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3585" y="819673"/>
            <a:ext cx="1672796" cy="568750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072FA679-32B5-4E63-B25E-E84B9D1740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646" y="3834"/>
            <a:ext cx="1728392" cy="520425"/>
          </a:xfrm>
          <a:prstGeom prst="rect">
            <a:avLst/>
          </a:prstGeom>
        </p:spPr>
      </p:pic>
      <p:sp>
        <p:nvSpPr>
          <p:cNvPr id="25" name="pole tekstowe 24">
            <a:extLst>
              <a:ext uri="{FF2B5EF4-FFF2-40B4-BE49-F238E27FC236}">
                <a16:creationId xmlns:a16="http://schemas.microsoft.com/office/drawing/2014/main" id="{80E6E4B5-2655-48C3-AB92-FB5528B3AF64}"/>
              </a:ext>
            </a:extLst>
          </p:cNvPr>
          <p:cNvSpPr txBox="1"/>
          <p:nvPr/>
        </p:nvSpPr>
        <p:spPr>
          <a:xfrm>
            <a:off x="0" y="742007"/>
            <a:ext cx="374461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sz="1100" dirty="0">
                <a:latin typeface="Arial" panose="020B0604020202020204" pitchFamily="34" charset="0"/>
                <a:cs typeface="Arial" panose="020B0604020202020204" pitchFamily="34" charset="0"/>
              </a:rPr>
              <a:t>Cezhraničné partnerstvo medzi zástupcami štátnych lesov a poľskými a slovenskými samosprávami v projekte cestovného ruchu, je kľúčom k vytvoreniu ucelenej ponuky spájajúcej prírodné hodnoty s miestnym rozvojom. Poľské Štátne lesy a L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ESY</a:t>
            </a:r>
            <a:r>
              <a:rPr lang="sk" sz="1100" dirty="0">
                <a:latin typeface="Arial" panose="020B0604020202020204" pitchFamily="34" charset="0"/>
                <a:cs typeface="Arial" panose="020B0604020202020204" pitchFamily="34" charset="0"/>
              </a:rPr>
              <a:t> SR, 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š. p.</a:t>
            </a:r>
            <a:r>
              <a:rPr lang="sk" sz="1100" dirty="0">
                <a:latin typeface="Arial" panose="020B0604020202020204" pitchFamily="34" charset="0"/>
                <a:cs typeface="Arial" panose="020B0604020202020204" pitchFamily="34" charset="0"/>
              </a:rPr>
              <a:t> poskytujú potrebné poznatky o hospodárení s prírodnými zdrojmi a ochrane životného prostredia, čo zabezpečuje trvalo udržateľný rozvoj cestovného ruchu v regióne. Gmina Ropa, Krynica Zdrój a obec Zborov ako zástupcovia miestnych komunít disponujú zase jedinečnými kompetenciami v oblasti organizovania podujatí, turistickej infraštruktúry a propagácie regiónu, čo umožňuje komplexne využívať cezhraničný potenciál územia.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56DD0B2F-9014-48C4-98FB-8E3F1A3AA5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0760" y="2124100"/>
            <a:ext cx="439744" cy="58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78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207" y="507886"/>
            <a:ext cx="3465486" cy="1888232"/>
          </a:xfrm>
        </p:spPr>
        <p:txBody>
          <a:bodyPr/>
          <a:lstStyle/>
          <a:p>
            <a:pPr marL="0" indent="0">
              <a:buNone/>
            </a:pPr>
            <a:r>
              <a:rPr lang="sk" sz="900" b="1" dirty="0"/>
              <a:t>Na strane poľských partnerov: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Nadleśnictwo Łosie </a:t>
            </a:r>
          </a:p>
          <a:p>
            <a:pPr marL="0" indent="0">
              <a:buNone/>
            </a:pPr>
            <a:r>
              <a:rPr lang="sk" sz="900" dirty="0"/>
              <a:t>Archeologický a prírodný park vo Wysowej-Zdróji</a:t>
            </a:r>
            <a:endParaRPr lang="pl-PL" sz="900" dirty="0"/>
          </a:p>
          <a:p>
            <a:pPr marL="0" indent="0">
              <a:buNone/>
            </a:pPr>
            <a:r>
              <a:rPr lang="sk" sz="900" dirty="0"/>
              <a:t>Výstavba vyhliadkovej veže na vrchu Jawor nad Wysowou Zdrójom</a:t>
            </a:r>
          </a:p>
          <a:p>
            <a:pPr marL="0" indent="0">
              <a:buNone/>
            </a:pPr>
            <a:endParaRPr lang="pl-PL" sz="900" dirty="0"/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Gmina Ropa</a:t>
            </a:r>
          </a:p>
          <a:p>
            <a:pPr marL="0" indent="0">
              <a:buNone/>
            </a:pPr>
            <a:r>
              <a:rPr lang="sk" sz="900" dirty="0"/>
              <a:t>Łosiańska promenáda</a:t>
            </a:r>
          </a:p>
          <a:p>
            <a:pPr marL="0" indent="0">
              <a:buNone/>
            </a:pPr>
            <a:r>
              <a:rPr lang="sk" sz="900" dirty="0"/>
              <a:t>Obnova lesnej cesty z centra Klimkówky k jazeru Klimkówka</a:t>
            </a:r>
          </a:p>
          <a:p>
            <a:pPr marL="0" indent="0">
              <a:buNone/>
            </a:pPr>
            <a:endParaRPr lang="pl-PL" sz="900" dirty="0"/>
          </a:p>
          <a:p>
            <a:pPr>
              <a:buFont typeface="Wingdings" panose="05000000000000000000" pitchFamily="2" charset="2"/>
              <a:buChar char="Ø"/>
            </a:pPr>
            <a:r>
              <a:rPr lang="sk" sz="900" dirty="0"/>
              <a:t>Gmina Krynica Zdrój:</a:t>
            </a:r>
          </a:p>
          <a:p>
            <a:pPr marL="0" indent="0">
              <a:buNone/>
            </a:pPr>
            <a:r>
              <a:rPr lang="sk" sz="900" dirty="0"/>
              <a:t>Výstavba vyhliadkovej veže na vrchu Szubienica v Tyliczi</a:t>
            </a:r>
          </a:p>
          <a:p>
            <a:pPr marL="0" indent="0">
              <a:buNone/>
            </a:pPr>
            <a:endParaRPr lang="pl-PL" sz="800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193" y="2619538"/>
            <a:ext cx="881911" cy="26912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855" y="2456188"/>
            <a:ext cx="530961" cy="54172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176" y="2497613"/>
            <a:ext cx="465707" cy="46570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2205545" y="302270"/>
            <a:ext cx="2664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Projektové úlohy</a:t>
            </a:r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6FBB4825-49C1-4E8A-A9D2-D8477789F410}"/>
              </a:ext>
            </a:extLst>
          </p:cNvPr>
          <p:cNvSpPr txBox="1">
            <a:spLocks/>
          </p:cNvSpPr>
          <p:nvPr/>
        </p:nvSpPr>
        <p:spPr>
          <a:xfrm>
            <a:off x="3469168" y="502524"/>
            <a:ext cx="2160240" cy="1446186"/>
          </a:xfrm>
          <a:prstGeom prst="rect">
            <a:avLst/>
          </a:prstGeom>
        </p:spPr>
        <p:txBody>
          <a:bodyPr/>
          <a:lstStyle>
            <a:lvl1pPr marL="216027" indent="-216027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8059" indent="-180023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20090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126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162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84198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2234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0270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48306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" sz="900" b="1" dirty="0"/>
              <a:t>Na strane slovenských partnerov: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900" dirty="0"/>
              <a:t>L</a:t>
            </a:r>
            <a:r>
              <a:rPr lang="sk-SK" sz="900" dirty="0"/>
              <a:t>ESY</a:t>
            </a:r>
            <a:r>
              <a:rPr lang="sk" sz="900" dirty="0"/>
              <a:t> SR, </a:t>
            </a:r>
            <a:r>
              <a:rPr lang="sk-SK" sz="900" dirty="0"/>
              <a:t>š. p.</a:t>
            </a:r>
            <a:endParaRPr lang="sk" sz="900" dirty="0"/>
          </a:p>
          <a:p>
            <a:pPr marL="0" indent="0">
              <a:buNone/>
            </a:pPr>
            <a:r>
              <a:rPr lang="sk" sz="900" dirty="0"/>
              <a:t>Náučný chodník „Jazvec“ </a:t>
            </a:r>
            <a:r>
              <a:rPr lang="pl-PL" sz="900" dirty="0"/>
              <a:t>s </a:t>
            </a:r>
            <a:br>
              <a:rPr lang="pl-PL" sz="900" dirty="0"/>
            </a:br>
            <a:r>
              <a:rPr lang="pl-PL" sz="900" dirty="0" err="1"/>
              <a:t>výstavba</a:t>
            </a:r>
            <a:r>
              <a:rPr lang="pl-PL" sz="900" dirty="0"/>
              <a:t> </a:t>
            </a:r>
            <a:r>
              <a:rPr lang="pl-PL" sz="900" dirty="0" err="1"/>
              <a:t>vyhliadkovej</a:t>
            </a:r>
            <a:r>
              <a:rPr lang="pl-PL" sz="900" dirty="0"/>
              <a:t> </a:t>
            </a:r>
            <a:r>
              <a:rPr lang="pl-PL" sz="900" dirty="0" err="1"/>
              <a:t>veže</a:t>
            </a:r>
            <a:r>
              <a:rPr lang="pl-PL" sz="900" dirty="0"/>
              <a:t> a </a:t>
            </a:r>
            <a:r>
              <a:rPr lang="pl-PL" sz="900" dirty="0" err="1"/>
              <a:t>prvkov</a:t>
            </a:r>
            <a:r>
              <a:rPr lang="pl-PL" sz="900" dirty="0"/>
              <a:t> </a:t>
            </a:r>
            <a:r>
              <a:rPr lang="pl-PL" sz="900" dirty="0" err="1"/>
              <a:t>turistickej</a:t>
            </a:r>
            <a:r>
              <a:rPr lang="pl-PL" sz="900" dirty="0"/>
              <a:t> </a:t>
            </a:r>
            <a:r>
              <a:rPr lang="pl-PL" sz="900" dirty="0" err="1"/>
              <a:t>infraštruktúry</a:t>
            </a:r>
            <a:endParaRPr lang="pl-PL" sz="900" dirty="0"/>
          </a:p>
          <a:p>
            <a:pPr marL="0" indent="0">
              <a:buNone/>
            </a:pPr>
            <a:endParaRPr lang="pl-PL" sz="900" dirty="0"/>
          </a:p>
          <a:p>
            <a:pPr>
              <a:buFont typeface="Wingdings" panose="05000000000000000000" pitchFamily="2" charset="2"/>
              <a:buChar char="Ø"/>
            </a:pPr>
            <a:r>
              <a:rPr lang="sk" sz="900" dirty="0" err="1"/>
              <a:t>Obec </a:t>
            </a:r>
            <a:r>
              <a:rPr lang="sk" sz="900" dirty="0"/>
              <a:t>Zborov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k" sz="900" dirty="0"/>
              <a:t>Rekonštrukcia časti hradu Zborov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k" sz="900" dirty="0"/>
              <a:t>Rekonštrukcia časti kostola sv. Žofie</a:t>
            </a:r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464C4B8E-5AFE-48F7-9830-99032D1498A7}"/>
              </a:ext>
            </a:extLst>
          </p:cNvPr>
          <p:cNvCxnSpPr>
            <a:cxnSpLocks/>
          </p:cNvCxnSpPr>
          <p:nvPr/>
        </p:nvCxnSpPr>
        <p:spPr>
          <a:xfrm>
            <a:off x="3384575" y="611932"/>
            <a:ext cx="0" cy="1152128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Symbol zastępczy tekstu 2">
            <a:extLst>
              <a:ext uri="{FF2B5EF4-FFF2-40B4-BE49-F238E27FC236}">
                <a16:creationId xmlns:a16="http://schemas.microsoft.com/office/drawing/2014/main" id="{4293A616-FD8B-473A-9F33-B4E7CD588936}"/>
              </a:ext>
            </a:extLst>
          </p:cNvPr>
          <p:cNvSpPr txBox="1">
            <a:spLocks/>
          </p:cNvSpPr>
          <p:nvPr/>
        </p:nvSpPr>
        <p:spPr>
          <a:xfrm>
            <a:off x="3405168" y="2075291"/>
            <a:ext cx="2160240" cy="372109"/>
          </a:xfrm>
          <a:prstGeom prst="rect">
            <a:avLst/>
          </a:prstGeom>
          <a:ln>
            <a:solidFill>
              <a:srgbClr val="1B9843"/>
            </a:solidFill>
          </a:ln>
        </p:spPr>
        <p:txBody>
          <a:bodyPr/>
          <a:lstStyle>
            <a:lvl1pPr marL="216027" indent="-216027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8059" indent="-180023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20090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126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162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84198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2234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0270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48306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k" sz="900" dirty="0"/>
              <a:t>Mäkké aktivity – propagačné a vzdelávacie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78DDB992-E7BD-4196-8683-497120B765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2980" y="2500060"/>
            <a:ext cx="347445" cy="46326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08A076F-D655-4177-9FE6-488D84B8CD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359" y="2534484"/>
            <a:ext cx="1261284" cy="4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57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4215" y="754486"/>
            <a:ext cx="5544615" cy="1744165"/>
          </a:xfrm>
        </p:spPr>
        <p:txBody>
          <a:bodyPr/>
          <a:lstStyle/>
          <a:p>
            <a:pPr marL="0" indent="0">
              <a:buNone/>
            </a:pPr>
            <a:r>
              <a:rPr lang="sk" sz="1000" dirty="0"/>
              <a:t>Cesta vedúca cez vrchol kopca Jawor je tematicky rozdelená do štyroch hlavných častí, kde nájdete informačné tabule s obsahom ku každej z týchto častí: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1000" dirty="0"/>
              <a:t>fauna a flóra lesov Lesnej správy Łosie a aspekty súvisiace s multifunkčným lesným hospodárstvom vykonávaným v tejto oblasti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1000" dirty="0"/>
              <a:t>históriu Barskej konfederácie s vonkajšou expozíciou na vrchole kopca Jawor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1000" dirty="0"/>
              <a:t>história bitky pri Wysowej z roku 1772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" sz="1000" dirty="0"/>
              <a:t>informácie o stopách vojen v oblasti Wysowej spolu s popisom pozostatkov mínometného postavenia na susednom kopci</a:t>
            </a:r>
          </a:p>
          <a:p>
            <a:pPr marL="0" indent="0">
              <a:buNone/>
            </a:pPr>
            <a:endParaRPr lang="pl-PL" sz="1000" dirty="0"/>
          </a:p>
          <a:p>
            <a:pPr marL="0" indent="0">
              <a:buNone/>
            </a:pPr>
            <a:endParaRPr lang="pl-PL" sz="10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18" y="2700093"/>
            <a:ext cx="864096" cy="26369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4269" y="2513820"/>
            <a:ext cx="468053" cy="47754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167" y="2528534"/>
            <a:ext cx="468053" cy="46805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304413" y="474627"/>
            <a:ext cx="36932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Archeologický a prírodný park vo Wysowej-Zdroji</a:t>
            </a:r>
            <a:endParaRPr lang="pl-PL" dirty="0">
              <a:solidFill>
                <a:srgbClr val="006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6BEDAEB-66A6-4274-AA00-E38287D0E8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0056" y="24813"/>
            <a:ext cx="1261284" cy="42883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53417A8-0FE6-4DAC-9FCA-F396F66F40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1129" y="2545488"/>
            <a:ext cx="336526" cy="44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7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>
            <a:extLst>
              <a:ext uri="{FF2B5EF4-FFF2-40B4-BE49-F238E27FC236}">
                <a16:creationId xmlns:a16="http://schemas.microsoft.com/office/drawing/2014/main" id="{08FB30BA-89BA-4250-8791-5FFCC0592B4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091" y="1497385"/>
            <a:ext cx="2240619" cy="1514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9" y="2774336"/>
            <a:ext cx="674808" cy="20592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017" y="2580640"/>
            <a:ext cx="391684" cy="39962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49" y="2563906"/>
            <a:ext cx="399624" cy="39962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217523" y="492379"/>
            <a:ext cx="56166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Vizualizácia</a:t>
            </a:r>
            <a:r>
              <a:rPr lang="sk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Archeologický a prírodný park vo Wysowej-Zdroji</a:t>
            </a:r>
            <a:endParaRPr lang="pl-PL" dirty="0">
              <a:solidFill>
                <a:srgbClr val="006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6BEDAEB-66A6-4274-AA00-E38287D0E8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0056" y="24813"/>
            <a:ext cx="1261284" cy="42883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537D21B-6C90-4667-B067-BB1AC571AF84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2688430" y="868920"/>
            <a:ext cx="674809" cy="212474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9812AFB1-6B64-4631-BD6B-F1EA7FCC577C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092" y="859204"/>
            <a:ext cx="2240618" cy="1097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E7EDEE6F-3658-4B15-9D4D-6362256E8C9D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9" y="852065"/>
            <a:ext cx="2592368" cy="1711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AAE9CECB-F538-40E2-99BD-570AE26F69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27099" y="2594035"/>
            <a:ext cx="299719" cy="39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16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9" y="2774336"/>
            <a:ext cx="674808" cy="20592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017" y="2580640"/>
            <a:ext cx="391684" cy="39962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49" y="2563906"/>
            <a:ext cx="399624" cy="39962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216223" y="431901"/>
            <a:ext cx="56166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Vizualizácia</a:t>
            </a:r>
            <a:r>
              <a:rPr lang="sk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Archeologický a prírodný park vo Wysowej-Zdróji</a:t>
            </a:r>
            <a:endParaRPr lang="pl-PL" dirty="0">
              <a:solidFill>
                <a:srgbClr val="006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>
              <a:solidFill>
                <a:srgbClr val="006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6BEDAEB-66A6-4274-AA00-E38287D0E8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0056" y="24813"/>
            <a:ext cx="1261284" cy="428836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2B4B1262-45AB-4BEA-BCA7-3ADBAC198C5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536" y="1224881"/>
            <a:ext cx="3050502" cy="178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8A884908-FC68-46CB-A822-259A08A1BC8B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1" y="719641"/>
            <a:ext cx="2113912" cy="1781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5B50DA62-4735-420B-9D28-A62027DF74AF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418" y="832726"/>
            <a:ext cx="1332266" cy="2104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ACE7C41-DC0E-4876-B28C-D50E72764C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8102" y="2587187"/>
            <a:ext cx="299719" cy="39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4602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2411</TotalTime>
  <Words>2575</Words>
  <Application>Microsoft Office PowerPoint</Application>
  <PresentationFormat>Niestandardowy</PresentationFormat>
  <Paragraphs>180</Paragraphs>
  <Slides>30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4" baseType="lpstr">
      <vt:lpstr>Arial</vt:lpstr>
      <vt:lpstr>Calibri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M_USER</dc:creator>
  <cp:lastModifiedBy>Karolina Kawczyńska</cp:lastModifiedBy>
  <cp:revision>174</cp:revision>
  <dcterms:created xsi:type="dcterms:W3CDTF">2016-09-09T09:29:50Z</dcterms:created>
  <dcterms:modified xsi:type="dcterms:W3CDTF">2024-12-17T10:39:23Z</dcterms:modified>
</cp:coreProperties>
</file>